
<file path=[Content_Types].xml><?xml version="1.0" encoding="utf-8"?>
<Types xmlns="http://schemas.openxmlformats.org/package/2006/content-types">
  <Default Extension="jpeg" ContentType="image/jpeg"/>
  <Default Extension="jpg" ContentType="image/jp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9" r:id="rId5"/>
    <p:sldId id="261" r:id="rId6"/>
    <p:sldId id="3485" r:id="rId7"/>
    <p:sldId id="3482" r:id="rId8"/>
    <p:sldId id="260" r:id="rId9"/>
    <p:sldId id="3486" r:id="rId10"/>
    <p:sldId id="3487" r:id="rId11"/>
    <p:sldId id="34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Vance-Rodrigues" initials="DV" lastIdx="1" clrIdx="0">
    <p:extLst>
      <p:ext uri="{19B8F6BF-5375-455C-9EA6-DF929625EA0E}">
        <p15:presenceInfo xmlns:p15="http://schemas.microsoft.com/office/powerpoint/2012/main" userId="S::Denise.Vance-Rodrigues@CanopyHealth.com::41acad5e-caf0-43c1-ad42-44a23799c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9F2EC-4AB9-4E0E-B250-150C76F95A9D}" v="37" dt="2020-09-30T21:12:36.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4E88E-57BA-45B4-87C3-B3154E64C663}"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A3985-526D-42D0-97C9-A0332211FD4B}" type="slidenum">
              <a:rPr lang="en-US" smtClean="0"/>
              <a:t>‹#›</a:t>
            </a:fld>
            <a:endParaRPr lang="en-US"/>
          </a:p>
        </p:txBody>
      </p:sp>
    </p:spTree>
    <p:extLst>
      <p:ext uri="{BB962C8B-B14F-4D97-AF65-F5344CB8AC3E}">
        <p14:creationId xmlns:p14="http://schemas.microsoft.com/office/powerpoint/2010/main" val="284126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1DC0-3478-9F4B-9BDB-F3FE5D052655}"/>
              </a:ext>
            </a:extLst>
          </p:cNvPr>
          <p:cNvSpPr>
            <a:spLocks noGrp="1"/>
          </p:cNvSpPr>
          <p:nvPr>
            <p:ph type="ctrTitle"/>
          </p:nvPr>
        </p:nvSpPr>
        <p:spPr>
          <a:xfrm>
            <a:off x="1319283" y="1145894"/>
            <a:ext cx="9144000" cy="1840373"/>
          </a:xfrm>
          <a:prstGeom prst="rect">
            <a:avLst/>
          </a:prstGeom>
        </p:spPr>
        <p:txBody>
          <a:bodyPr anchor="b"/>
          <a:lstStyle>
            <a:lvl1pPr algn="ctr">
              <a:defRPr sz="6000" b="1" i="0" baseline="0">
                <a:solidFill>
                  <a:schemeClr val="tx2"/>
                </a:solidFill>
                <a:latin typeface="Sofia Pro" panose="020B0000000000000000" pitchFamily="34" charset="0"/>
              </a:defRPr>
            </a:lvl1pPr>
          </a:lstStyle>
          <a:p>
            <a:endParaRPr lang="en-US" dirty="0"/>
          </a:p>
        </p:txBody>
      </p:sp>
      <p:sp>
        <p:nvSpPr>
          <p:cNvPr id="3" name="Subtitle 2">
            <a:extLst>
              <a:ext uri="{FF2B5EF4-FFF2-40B4-BE49-F238E27FC236}">
                <a16:creationId xmlns:a16="http://schemas.microsoft.com/office/drawing/2014/main" id="{7455CB15-5358-C342-994F-DCBA58F49E30}"/>
              </a:ext>
            </a:extLst>
          </p:cNvPr>
          <p:cNvSpPr>
            <a:spLocks noGrp="1"/>
          </p:cNvSpPr>
          <p:nvPr>
            <p:ph type="subTitle" idx="1"/>
          </p:nvPr>
        </p:nvSpPr>
        <p:spPr>
          <a:xfrm>
            <a:off x="1319283" y="3647614"/>
            <a:ext cx="9144000" cy="1655762"/>
          </a:xfrm>
          <a:prstGeom prst="rect">
            <a:avLst/>
          </a:prstGeom>
        </p:spPr>
        <p:txBody>
          <a:bodyPr/>
          <a:lstStyle>
            <a:lvl1pPr marL="0" indent="0" algn="ctr">
              <a:buNone/>
              <a:defRPr sz="2400" baseline="0">
                <a:solidFill>
                  <a:schemeClr val="tx2"/>
                </a:solidFill>
                <a:latin typeface="Sofia Pro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Slide Number Placeholder 7">
            <a:extLst>
              <a:ext uri="{FF2B5EF4-FFF2-40B4-BE49-F238E27FC236}">
                <a16:creationId xmlns:a16="http://schemas.microsoft.com/office/drawing/2014/main" id="{5BED1A80-A3DB-C249-A4DA-14FD7BE9C8FB}"/>
              </a:ext>
            </a:extLst>
          </p:cNvPr>
          <p:cNvSpPr>
            <a:spLocks noGrp="1" noChangeAspect="1"/>
          </p:cNvSpPr>
          <p:nvPr>
            <p:ph type="sldNum" sz="quarter" idx="11"/>
          </p:nvPr>
        </p:nvSpPr>
        <p:spPr>
          <a:xfrm>
            <a:off x="10768080" y="6356350"/>
            <a:ext cx="585719" cy="365125"/>
          </a:xfrm>
          <a:prstGeom prst="rect">
            <a:avLst/>
          </a:prstGeom>
        </p:spPr>
        <p:txBody>
          <a:bodyPr/>
          <a:lstStyle/>
          <a:p>
            <a:fld id="{A0E13898-0E04-1344-BDA8-4A23C898BE58}" type="slidenum">
              <a:rPr lang="en-US" smtClean="0"/>
              <a:pPr/>
              <a:t>‹#›</a:t>
            </a:fld>
            <a:endParaRPr lang="en-US" dirty="0"/>
          </a:p>
        </p:txBody>
      </p:sp>
    </p:spTree>
    <p:extLst>
      <p:ext uri="{BB962C8B-B14F-4D97-AF65-F5344CB8AC3E}">
        <p14:creationId xmlns:p14="http://schemas.microsoft.com/office/powerpoint/2010/main" val="209842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760D-AC00-414A-844D-116E3BAD430A}"/>
              </a:ext>
            </a:extLst>
          </p:cNvPr>
          <p:cNvSpPr>
            <a:spLocks noGrp="1"/>
          </p:cNvSpPr>
          <p:nvPr>
            <p:ph type="title"/>
          </p:nvPr>
        </p:nvSpPr>
        <p:spPr>
          <a:xfrm>
            <a:off x="2141882" y="2339698"/>
            <a:ext cx="7908235" cy="1325563"/>
          </a:xfrm>
          <a:prstGeom prst="rect">
            <a:avLst/>
          </a:prstGeom>
        </p:spPr>
        <p:txBody>
          <a:bodyPr/>
          <a:lstStyle>
            <a:lvl1pPr>
              <a:defRPr b="1" i="0">
                <a:solidFill>
                  <a:schemeClr val="tx2"/>
                </a:solidFill>
                <a:latin typeface="Sofia Pro" panose="020B0000000000000000"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EA9710AD-8854-C642-B6B2-C2FD801A1F7A}"/>
              </a:ext>
            </a:extLst>
          </p:cNvPr>
          <p:cNvSpPr>
            <a:spLocks noGrp="1"/>
          </p:cNvSpPr>
          <p:nvPr>
            <p:ph type="sldNum" sz="quarter" idx="10"/>
          </p:nvPr>
        </p:nvSpPr>
        <p:spPr>
          <a:xfrm>
            <a:off x="10768080" y="6356350"/>
            <a:ext cx="585719" cy="365125"/>
          </a:xfrm>
          <a:prstGeom prst="rect">
            <a:avLst/>
          </a:prstGeom>
        </p:spPr>
        <p:txBody>
          <a:bodyPr/>
          <a:lstStyle/>
          <a:p>
            <a:fld id="{A0E13898-0E04-1344-BDA8-4A23C898BE58}" type="slidenum">
              <a:rPr lang="en-US" smtClean="0"/>
              <a:pPr/>
              <a:t>‹#›</a:t>
            </a:fld>
            <a:endParaRPr lang="en-US" dirty="0"/>
          </a:p>
        </p:txBody>
      </p:sp>
    </p:spTree>
    <p:extLst>
      <p:ext uri="{BB962C8B-B14F-4D97-AF65-F5344CB8AC3E}">
        <p14:creationId xmlns:p14="http://schemas.microsoft.com/office/powerpoint/2010/main" val="38988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Name ">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442634-6A56-F741-B18D-E756B98FD684}"/>
              </a:ext>
            </a:extLst>
          </p:cNvPr>
          <p:cNvSpPr>
            <a:spLocks noGrp="1" noChangeAspect="1"/>
          </p:cNvSpPr>
          <p:nvPr>
            <p:ph type="sldNum" sz="quarter" idx="12"/>
          </p:nvPr>
        </p:nvSpPr>
        <p:spPr>
          <a:xfrm>
            <a:off x="10768080" y="6356350"/>
            <a:ext cx="585719" cy="365125"/>
          </a:xfrm>
          <a:prstGeom prst="rect">
            <a:avLst/>
          </a:prstGeom>
        </p:spPr>
        <p:txBody>
          <a:bodyPr/>
          <a:lstStyle/>
          <a:p>
            <a:fld id="{A0E13898-0E04-1344-BDA8-4A23C898BE58}" type="slidenum">
              <a:rPr lang="en-US" smtClean="0"/>
              <a:t>‹#›</a:t>
            </a:fld>
            <a:endParaRPr lang="en-US"/>
          </a:p>
        </p:txBody>
      </p:sp>
      <p:sp>
        <p:nvSpPr>
          <p:cNvPr id="6" name="Title 10">
            <a:extLst>
              <a:ext uri="{FF2B5EF4-FFF2-40B4-BE49-F238E27FC236}">
                <a16:creationId xmlns:a16="http://schemas.microsoft.com/office/drawing/2014/main" id="{9CAAF08E-D107-FF46-9A9D-E06497C42245}"/>
              </a:ext>
            </a:extLst>
          </p:cNvPr>
          <p:cNvSpPr txBox="1">
            <a:spLocks/>
          </p:cNvSpPr>
          <p:nvPr userDrawn="1"/>
        </p:nvSpPr>
        <p:spPr>
          <a:xfrm>
            <a:off x="2812627" y="2102022"/>
            <a:ext cx="5797973" cy="643443"/>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dirty="0">
                <a:solidFill>
                  <a:schemeClr val="tx2"/>
                </a:solidFill>
                <a:latin typeface="Sofia Pro" panose="020B0000000000000000" pitchFamily="34" charset="0"/>
              </a:rPr>
              <a:t>Nifty Title</a:t>
            </a:r>
            <a:endParaRPr lang="en-US" dirty="0">
              <a:solidFill>
                <a:schemeClr val="tx2"/>
              </a:solidFill>
            </a:endParaRPr>
          </a:p>
        </p:txBody>
      </p:sp>
      <p:sp>
        <p:nvSpPr>
          <p:cNvPr id="7" name="Text Placeholder 2">
            <a:extLst>
              <a:ext uri="{FF2B5EF4-FFF2-40B4-BE49-F238E27FC236}">
                <a16:creationId xmlns:a16="http://schemas.microsoft.com/office/drawing/2014/main" id="{A02E152D-94EB-D04B-B643-573B0CA066D1}"/>
              </a:ext>
            </a:extLst>
          </p:cNvPr>
          <p:cNvSpPr txBox="1">
            <a:spLocks/>
          </p:cNvSpPr>
          <p:nvPr userDrawn="1"/>
        </p:nvSpPr>
        <p:spPr bwMode="gray">
          <a:xfrm>
            <a:off x="2812626" y="2839006"/>
            <a:ext cx="4874683" cy="26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defTabSz="342900" rtl="0" eaLnBrk="1" fontAlgn="base" hangingPunct="1">
              <a:lnSpc>
                <a:spcPts val="1200"/>
              </a:lnSpc>
              <a:spcBef>
                <a:spcPts val="0"/>
              </a:spcBef>
              <a:spcAft>
                <a:spcPct val="0"/>
              </a:spcAft>
              <a:buFont typeface="Arial" pitchFamily="34" charset="0"/>
              <a:defRPr sz="700" b="1" kern="1200" smtClean="0">
                <a:solidFill>
                  <a:schemeClr val="tx1"/>
                </a:solidFill>
                <a:latin typeface="Arial" charset="0"/>
                <a:ea typeface="Arial" charset="0"/>
                <a:cs typeface="Arial" charset="0"/>
              </a:defRPr>
            </a:lvl1pPr>
            <a:lvl2pPr marL="304800" indent="-219075" algn="l" defTabSz="342900" rtl="0" eaLnBrk="1" fontAlgn="base" hangingPunct="1">
              <a:spcBef>
                <a:spcPct val="40000"/>
              </a:spcBef>
              <a:spcAft>
                <a:spcPct val="0"/>
              </a:spcAft>
              <a:buChar char="•"/>
              <a:defRPr sz="1650" kern="1200">
                <a:solidFill>
                  <a:schemeClr val="tx1"/>
                </a:solidFill>
                <a:latin typeface="+mn-lt"/>
                <a:ea typeface="MS PGothic" pitchFamily="34" charset="-128"/>
                <a:cs typeface="+mn-cs"/>
              </a:defRPr>
            </a:lvl2pPr>
            <a:lvl3pPr marL="561975" indent="-171450" algn="l" defTabSz="342900" rtl="0" eaLnBrk="1" fontAlgn="base" hangingPunct="1">
              <a:spcBef>
                <a:spcPct val="20000"/>
              </a:spcBef>
              <a:spcAft>
                <a:spcPct val="0"/>
              </a:spcAft>
              <a:buFont typeface="Arial" pitchFamily="34" charset="0"/>
              <a:buChar char="–"/>
              <a:defRPr sz="1575" kern="1200">
                <a:solidFill>
                  <a:schemeClr val="tx1"/>
                </a:solidFill>
                <a:latin typeface="+mn-lt"/>
                <a:ea typeface="MS PGothic" pitchFamily="34" charset="-128"/>
                <a:cs typeface="+mn-cs"/>
              </a:defRPr>
            </a:lvl3pPr>
            <a:lvl4pPr marL="857250" indent="-171450" algn="l" defTabSz="342900" rtl="0" eaLnBrk="1" fontAlgn="base" hangingPunct="1">
              <a:spcBef>
                <a:spcPct val="1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114425" indent="-171450" algn="l" defTabSz="342900" rtl="0" eaLnBrk="1" fontAlgn="base" hangingPunct="1">
              <a:spcBef>
                <a:spcPct val="10000"/>
              </a:spcBef>
              <a:spcAft>
                <a:spcPct val="0"/>
              </a:spcAft>
              <a:buFont typeface="Arial" pitchFamily="34" charset="0"/>
              <a:buChar char="–"/>
              <a:defRPr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800" kern="600" spc="93" dirty="0">
                <a:solidFill>
                  <a:schemeClr val="accent4"/>
                </a:solidFill>
                <a:latin typeface="Century Gothic"/>
                <a:cs typeface="Century Gothic"/>
              </a:rPr>
              <a:t>PRESENTED BY</a:t>
            </a:r>
          </a:p>
        </p:txBody>
      </p:sp>
      <p:sp>
        <p:nvSpPr>
          <p:cNvPr id="8" name="Date Placeholder 3">
            <a:extLst>
              <a:ext uri="{FF2B5EF4-FFF2-40B4-BE49-F238E27FC236}">
                <a16:creationId xmlns:a16="http://schemas.microsoft.com/office/drawing/2014/main" id="{6451FC87-8880-C94E-B51A-D66B2339B94A}"/>
              </a:ext>
            </a:extLst>
          </p:cNvPr>
          <p:cNvSpPr>
            <a:spLocks noGrp="1"/>
          </p:cNvSpPr>
          <p:nvPr>
            <p:ph type="dt" sz="half" idx="11"/>
          </p:nvPr>
        </p:nvSpPr>
        <p:spPr bwMode="gray">
          <a:xfrm>
            <a:off x="2812626" y="3856736"/>
            <a:ext cx="2844800" cy="2565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a:lnSpc>
                <a:spcPct val="100000"/>
              </a:lnSpc>
              <a:defRPr sz="1067" b="0" i="0">
                <a:solidFill>
                  <a:schemeClr val="tx1"/>
                </a:solidFill>
                <a:latin typeface="Sofia Pro Light" pitchFamily="2" charset="77"/>
                <a:ea typeface="Sofia Pro Light" pitchFamily="2" charset="77"/>
                <a:cs typeface="Sofia Pro Light" pitchFamily="2" charset="77"/>
              </a:defRPr>
            </a:lvl1pPr>
          </a:lstStyle>
          <a:p>
            <a:pPr>
              <a:defRPr/>
            </a:pPr>
            <a:endParaRPr lang="en-US" dirty="0"/>
          </a:p>
        </p:txBody>
      </p:sp>
      <p:sp>
        <p:nvSpPr>
          <p:cNvPr id="9" name="Text Placeholder 55">
            <a:extLst>
              <a:ext uri="{FF2B5EF4-FFF2-40B4-BE49-F238E27FC236}">
                <a16:creationId xmlns:a16="http://schemas.microsoft.com/office/drawing/2014/main" id="{3866DF9E-CE99-EB47-AE7B-BC40E07F6AF0}"/>
              </a:ext>
            </a:extLst>
          </p:cNvPr>
          <p:cNvSpPr>
            <a:spLocks noGrp="1"/>
          </p:cNvSpPr>
          <p:nvPr>
            <p:ph type="body" sz="quarter" idx="13" hasCustomPrompt="1"/>
          </p:nvPr>
        </p:nvSpPr>
        <p:spPr>
          <a:xfrm>
            <a:off x="2812626" y="3198580"/>
            <a:ext cx="4874683" cy="366183"/>
          </a:xfrm>
          <a:prstGeom prst="rect">
            <a:avLst/>
          </a:prstGeom>
        </p:spPr>
        <p:txBody>
          <a:bodyPr tIns="0" bIns="0" anchor="ctr" anchorCtr="0"/>
          <a:lstStyle>
            <a:lvl1pPr marL="0" indent="0">
              <a:buNone/>
              <a:defRPr sz="2400" b="0" i="0" baseline="0">
                <a:solidFill>
                  <a:schemeClr val="tx2"/>
                </a:solidFill>
                <a:latin typeface="Sofia Pro Light" pitchFamily="2" charset="77"/>
                <a:ea typeface="Sofia Pro Light" pitchFamily="2" charset="77"/>
                <a:cs typeface="Sofia Pro Light" pitchFamily="2" charset="77"/>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Ms. F-Name L-Name</a:t>
            </a:r>
          </a:p>
        </p:txBody>
      </p:sp>
    </p:spTree>
    <p:extLst>
      <p:ext uri="{BB962C8B-B14F-4D97-AF65-F5344CB8AC3E}">
        <p14:creationId xmlns:p14="http://schemas.microsoft.com/office/powerpoint/2010/main" val="28645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risa Title Vide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442634-6A56-F741-B18D-E756B98FD684}"/>
              </a:ext>
            </a:extLst>
          </p:cNvPr>
          <p:cNvSpPr>
            <a:spLocks noGrp="1" noChangeAspect="1"/>
          </p:cNvSpPr>
          <p:nvPr>
            <p:ph type="sldNum" sz="quarter" idx="12"/>
          </p:nvPr>
        </p:nvSpPr>
        <p:spPr>
          <a:xfrm>
            <a:off x="10768080" y="6356350"/>
            <a:ext cx="585719" cy="365125"/>
          </a:xfrm>
          <a:prstGeom prst="rect">
            <a:avLst/>
          </a:prstGeom>
        </p:spPr>
        <p:txBody>
          <a:bodyPr/>
          <a:lstStyle/>
          <a:p>
            <a:fld id="{A0E13898-0E04-1344-BDA8-4A23C898BE58}" type="slidenum">
              <a:rPr lang="en-US" smtClean="0"/>
              <a:t>‹#›</a:t>
            </a:fld>
            <a:endParaRPr lang="en-US"/>
          </a:p>
        </p:txBody>
      </p:sp>
      <p:sp>
        <p:nvSpPr>
          <p:cNvPr id="6" name="Title 10">
            <a:extLst>
              <a:ext uri="{FF2B5EF4-FFF2-40B4-BE49-F238E27FC236}">
                <a16:creationId xmlns:a16="http://schemas.microsoft.com/office/drawing/2014/main" id="{9CAAF08E-D107-FF46-9A9D-E06497C42245}"/>
              </a:ext>
            </a:extLst>
          </p:cNvPr>
          <p:cNvSpPr txBox="1">
            <a:spLocks/>
          </p:cNvSpPr>
          <p:nvPr userDrawn="1"/>
        </p:nvSpPr>
        <p:spPr>
          <a:xfrm>
            <a:off x="2774176" y="102615"/>
            <a:ext cx="6643646" cy="643443"/>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dirty="0">
                <a:solidFill>
                  <a:schemeClr val="tx2"/>
                </a:solidFill>
                <a:latin typeface="Sofia Pro" panose="020B0000000000000000" pitchFamily="34" charset="0"/>
              </a:rPr>
              <a:t>Please Watch This How To Video!</a:t>
            </a:r>
          </a:p>
          <a:p>
            <a:endParaRPr lang="en-US" dirty="0">
              <a:solidFill>
                <a:schemeClr val="tx2"/>
              </a:solidFill>
            </a:endParaRPr>
          </a:p>
        </p:txBody>
      </p:sp>
      <p:sp>
        <p:nvSpPr>
          <p:cNvPr id="10" name="Title 10">
            <a:extLst>
              <a:ext uri="{FF2B5EF4-FFF2-40B4-BE49-F238E27FC236}">
                <a16:creationId xmlns:a16="http://schemas.microsoft.com/office/drawing/2014/main" id="{E900471A-794B-954A-ACA9-A4BEC0317381}"/>
              </a:ext>
            </a:extLst>
          </p:cNvPr>
          <p:cNvSpPr txBox="1">
            <a:spLocks/>
          </p:cNvSpPr>
          <p:nvPr userDrawn="1"/>
        </p:nvSpPr>
        <p:spPr>
          <a:xfrm>
            <a:off x="2916663" y="5404868"/>
            <a:ext cx="6358669" cy="98009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b="1" i="0" dirty="0">
                <a:solidFill>
                  <a:schemeClr val="tx2"/>
                </a:solidFill>
                <a:latin typeface="Sofia Pro" panose="020B0000000000000000" pitchFamily="34" charset="0"/>
              </a:rPr>
              <a:t>Thank You! </a:t>
            </a:r>
          </a:p>
          <a:p>
            <a:pPr algn="ctr"/>
            <a:r>
              <a:rPr lang="en-US" b="1" i="0" dirty="0">
                <a:solidFill>
                  <a:schemeClr val="tx2"/>
                </a:solidFill>
                <a:latin typeface="Sofia Pro" panose="020B0000000000000000" pitchFamily="34" charset="0"/>
              </a:rPr>
              <a:t>~ </a:t>
            </a:r>
            <a:r>
              <a:rPr lang="en-US" b="1" i="0" dirty="0" err="1">
                <a:solidFill>
                  <a:schemeClr val="tx2"/>
                </a:solidFill>
                <a:latin typeface="Sofia Pro" panose="020B0000000000000000" pitchFamily="34" charset="0"/>
              </a:rPr>
              <a:t>Morisa</a:t>
            </a:r>
            <a:r>
              <a:rPr lang="en-US" b="1" i="0" dirty="0">
                <a:solidFill>
                  <a:schemeClr val="tx2"/>
                </a:solidFill>
                <a:latin typeface="Sofia Pro" panose="020B0000000000000000" pitchFamily="34" charset="0"/>
              </a:rPr>
              <a:t> </a:t>
            </a:r>
            <a:r>
              <a:rPr lang="en-US" b="1" i="0" dirty="0" err="1">
                <a:solidFill>
                  <a:schemeClr val="tx2"/>
                </a:solidFill>
                <a:latin typeface="Sofia Pro" panose="020B0000000000000000" pitchFamily="34" charset="0"/>
              </a:rPr>
              <a:t>Watland</a:t>
            </a:r>
            <a:r>
              <a:rPr lang="en-US" b="1" i="0" dirty="0">
                <a:solidFill>
                  <a:schemeClr val="tx2"/>
                </a:solidFill>
                <a:latin typeface="Sofia Pro" panose="020B0000000000000000" pitchFamily="34" charset="0"/>
              </a:rPr>
              <a:t> ~</a:t>
            </a:r>
          </a:p>
          <a:p>
            <a:endParaRPr lang="en-US" dirty="0">
              <a:solidFill>
                <a:schemeClr val="tx2"/>
              </a:solidFill>
            </a:endParaRPr>
          </a:p>
        </p:txBody>
      </p:sp>
    </p:spTree>
    <p:extLst>
      <p:ext uri="{BB962C8B-B14F-4D97-AF65-F5344CB8AC3E}">
        <p14:creationId xmlns:p14="http://schemas.microsoft.com/office/powerpoint/2010/main" val="334377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About Us">
    <p:bg>
      <p:bgPr>
        <a:solidFill>
          <a:schemeClr val="bg1"/>
        </a:solidFill>
        <a:effectLst/>
      </p:bgPr>
    </p:bg>
    <p:spTree>
      <p:nvGrpSpPr>
        <p:cNvPr id="1" name=""/>
        <p:cNvGrpSpPr/>
        <p:nvPr/>
      </p:nvGrpSpPr>
      <p:grpSpPr>
        <a:xfrm>
          <a:off x="0" y="0"/>
          <a:ext cx="0" cy="0"/>
          <a:chOff x="0" y="0"/>
          <a:chExt cx="0" cy="0"/>
        </a:xfrm>
      </p:grpSpPr>
      <p:sp>
        <p:nvSpPr>
          <p:cNvPr id="6" name="Slide Number Placeholder 14">
            <a:extLst>
              <a:ext uri="{FF2B5EF4-FFF2-40B4-BE49-F238E27FC236}">
                <a16:creationId xmlns:a16="http://schemas.microsoft.com/office/drawing/2014/main" id="{672807DE-B9F7-9240-93FE-DEEFFF3F1D1E}"/>
              </a:ext>
            </a:extLst>
          </p:cNvPr>
          <p:cNvSpPr>
            <a:spLocks noGrp="1"/>
          </p:cNvSpPr>
          <p:nvPr>
            <p:ph type="sldNum" sz="quarter" idx="4"/>
          </p:nvPr>
        </p:nvSpPr>
        <p:spPr>
          <a:xfrm>
            <a:off x="10710206" y="6406187"/>
            <a:ext cx="643593" cy="297498"/>
          </a:xfrm>
          <a:prstGeom prst="rect">
            <a:avLst/>
          </a:prstGeom>
        </p:spPr>
        <p:txBody>
          <a:bodyPr vert="horz" lIns="91440" tIns="45720" rIns="91440" bIns="45720" rtlCol="0" anchor="ctr"/>
          <a:lstStyle>
            <a:lvl1pPr algn="r">
              <a:defRPr sz="700" b="1" i="0">
                <a:solidFill>
                  <a:schemeClr val="tx1">
                    <a:tint val="75000"/>
                  </a:schemeClr>
                </a:solidFill>
                <a:latin typeface="Sofia Pro" panose="020B0000000000000000" pitchFamily="34" charset="0"/>
              </a:defRPr>
            </a:lvl1pPr>
          </a:lstStyle>
          <a:p>
            <a:fld id="{4E4E4B4C-A0F8-6D4C-AE8D-531191AC303C}" type="slidenum">
              <a:rPr lang="en-US" smtClean="0"/>
              <a:pPr/>
              <a:t>‹#›</a:t>
            </a:fld>
            <a:endParaRPr lang="en-US" dirty="0"/>
          </a:p>
        </p:txBody>
      </p:sp>
    </p:spTree>
    <p:extLst>
      <p:ext uri="{BB962C8B-B14F-4D97-AF65-F5344CB8AC3E}">
        <p14:creationId xmlns:p14="http://schemas.microsoft.com/office/powerpoint/2010/main" val="267520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ur Alliance ">
    <p:bg>
      <p:bgPr>
        <a:solidFill>
          <a:schemeClr val="bg1"/>
        </a:solidFill>
        <a:effectLst/>
      </p:bgPr>
    </p:bg>
    <p:spTree>
      <p:nvGrpSpPr>
        <p:cNvPr id="1" name=""/>
        <p:cNvGrpSpPr/>
        <p:nvPr/>
      </p:nvGrpSpPr>
      <p:grpSpPr>
        <a:xfrm>
          <a:off x="0" y="0"/>
          <a:ext cx="0" cy="0"/>
          <a:chOff x="0" y="0"/>
          <a:chExt cx="0" cy="0"/>
        </a:xfrm>
      </p:grpSpPr>
      <p:sp>
        <p:nvSpPr>
          <p:cNvPr id="37" name="Slide Number Placeholder 14">
            <a:extLst>
              <a:ext uri="{FF2B5EF4-FFF2-40B4-BE49-F238E27FC236}">
                <a16:creationId xmlns:a16="http://schemas.microsoft.com/office/drawing/2014/main" id="{03BE626A-6A7C-4C4C-BEBB-5F171AEEB39C}"/>
              </a:ext>
            </a:extLst>
          </p:cNvPr>
          <p:cNvSpPr>
            <a:spLocks noGrp="1"/>
          </p:cNvSpPr>
          <p:nvPr>
            <p:ph type="sldNum" sz="quarter" idx="4"/>
          </p:nvPr>
        </p:nvSpPr>
        <p:spPr>
          <a:xfrm>
            <a:off x="10710206" y="6406187"/>
            <a:ext cx="643593" cy="297498"/>
          </a:xfrm>
          <a:prstGeom prst="rect">
            <a:avLst/>
          </a:prstGeom>
        </p:spPr>
        <p:txBody>
          <a:bodyPr vert="horz" lIns="91440" tIns="45720" rIns="91440" bIns="45720" rtlCol="0" anchor="ctr"/>
          <a:lstStyle>
            <a:lvl1pPr algn="r">
              <a:defRPr sz="700" b="1" i="0">
                <a:solidFill>
                  <a:schemeClr val="tx1">
                    <a:tint val="75000"/>
                  </a:schemeClr>
                </a:solidFill>
                <a:latin typeface="Sofia Pro" panose="020B0000000000000000" pitchFamily="34" charset="0"/>
              </a:defRPr>
            </a:lvl1pPr>
          </a:lstStyle>
          <a:p>
            <a:fld id="{4E4E4B4C-A0F8-6D4C-AE8D-531191AC303C}" type="slidenum">
              <a:rPr lang="en-US" smtClean="0"/>
              <a:pPr/>
              <a:t>‹#›</a:t>
            </a:fld>
            <a:endParaRPr lang="en-US" dirty="0"/>
          </a:p>
        </p:txBody>
      </p:sp>
    </p:spTree>
    <p:extLst>
      <p:ext uri="{BB962C8B-B14F-4D97-AF65-F5344CB8AC3E}">
        <p14:creationId xmlns:p14="http://schemas.microsoft.com/office/powerpoint/2010/main" val="177903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324" y="944979"/>
            <a:ext cx="10706947" cy="897360"/>
          </a:xfrm>
        </p:spPr>
        <p:txBody>
          <a:bodyPr anchor="t"/>
          <a:lstStyle/>
          <a:p>
            <a:r>
              <a:rPr lang="en-US" altLang="en-US"/>
              <a:t>Click to Edit Master Title</a:t>
            </a:r>
            <a:br>
              <a:rPr lang="en-US" altLang="en-US"/>
            </a:br>
            <a:r>
              <a:rPr lang="en-US" altLang="en-US"/>
              <a:t>on Two Lines Style</a:t>
            </a:r>
            <a:endParaRPr lang="en-US"/>
          </a:p>
        </p:txBody>
      </p:sp>
      <p:sp>
        <p:nvSpPr>
          <p:cNvPr id="4" name="Slide Number Placeholder 3"/>
          <p:cNvSpPr>
            <a:spLocks noGrp="1"/>
          </p:cNvSpPr>
          <p:nvPr>
            <p:ph type="sldNum" sz="quarter" idx="11"/>
          </p:nvPr>
        </p:nvSpPr>
        <p:spPr>
          <a:xfrm>
            <a:off x="11441101" y="6462973"/>
            <a:ext cx="427436" cy="164195"/>
          </a:xfrm>
          <a:prstGeom prst="rect">
            <a:avLst/>
          </a:prstGeom>
        </p:spPr>
        <p:txBody>
          <a:bodyPr anchor="t"/>
          <a:lstStyle>
            <a:lvl1pPr>
              <a:defRPr sz="800"/>
            </a:lvl1pPr>
          </a:lstStyle>
          <a:p>
            <a:pPr>
              <a:defRPr/>
            </a:pPr>
            <a:fld id="{2893231F-8B13-4EB1-90AA-D092ECC23E3C}" type="slidenum">
              <a:rPr lang="en-US" smtClean="0"/>
              <a:pPr>
                <a:defRPr/>
              </a:pPr>
              <a:t>‹#›</a:t>
            </a:fld>
            <a:endParaRPr lang="en-US"/>
          </a:p>
        </p:txBody>
      </p:sp>
      <p:sp>
        <p:nvSpPr>
          <p:cNvPr id="5" name="Footer Placeholder 4"/>
          <p:cNvSpPr>
            <a:spLocks noGrp="1"/>
          </p:cNvSpPr>
          <p:nvPr>
            <p:ph type="ftr" sz="quarter" idx="4294967295"/>
          </p:nvPr>
        </p:nvSpPr>
        <p:spPr bwMode="gray">
          <a:xfrm>
            <a:off x="479183" y="6444605"/>
            <a:ext cx="7313083"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lnSpc>
                <a:spcPct val="100000"/>
              </a:lnSpc>
              <a:defRPr sz="800">
                <a:solidFill>
                  <a:srgbClr val="003B71"/>
                </a:solidFill>
                <a:latin typeface="Arial" charset="0"/>
                <a:ea typeface="Arial" charset="0"/>
                <a:cs typeface="Arial" charset="0"/>
              </a:defRPr>
            </a:lvl1pPr>
          </a:lstStyle>
          <a:p>
            <a:pPr>
              <a:defRPr/>
            </a:pPr>
            <a:r>
              <a:rPr lang="en-US" sz="567"/>
              <a:t>© 2017 CANOPY HEALTH. PROPRIETARY &amp; CONFIDENTIAL.                       </a:t>
            </a:r>
            <a:r>
              <a:rPr lang="en-US" sz="567" b="1"/>
              <a:t>888.8.CANOPY  |  CanopyHealth.com</a:t>
            </a:r>
          </a:p>
        </p:txBody>
      </p:sp>
    </p:spTree>
    <p:extLst>
      <p:ext uri="{BB962C8B-B14F-4D97-AF65-F5344CB8AC3E}">
        <p14:creationId xmlns:p14="http://schemas.microsoft.com/office/powerpoint/2010/main" val="1174996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BF12EB-157E-8A4F-9CE4-734BC9A8C098}"/>
              </a:ext>
            </a:extLst>
          </p:cNvPr>
          <p:cNvPicPr>
            <a:picLocks/>
          </p:cNvPicPr>
          <p:nvPr userDrawn="1"/>
        </p:nvPicPr>
        <p:blipFill>
          <a:blip r:embed="rId9"/>
          <a:stretch>
            <a:fillRect/>
          </a:stretch>
        </p:blipFill>
        <p:spPr>
          <a:xfrm>
            <a:off x="0" y="-2540"/>
            <a:ext cx="12188952" cy="36573"/>
          </a:xfrm>
          <a:prstGeom prst="rect">
            <a:avLst/>
          </a:prstGeom>
        </p:spPr>
      </p:pic>
      <p:sp>
        <p:nvSpPr>
          <p:cNvPr id="7" name="Rectangle 6">
            <a:extLst>
              <a:ext uri="{FF2B5EF4-FFF2-40B4-BE49-F238E27FC236}">
                <a16:creationId xmlns:a16="http://schemas.microsoft.com/office/drawing/2014/main" id="{140E0896-AA98-4D45-B2B3-6036C002DC4B}"/>
              </a:ext>
            </a:extLst>
          </p:cNvPr>
          <p:cNvSpPr>
            <a:spLocks/>
          </p:cNvSpPr>
          <p:nvPr userDrawn="1"/>
        </p:nvSpPr>
        <p:spPr>
          <a:xfrm>
            <a:off x="73438" y="144781"/>
            <a:ext cx="1280160" cy="320040"/>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4456E67-0DC6-B146-BBEB-D396612E4046}"/>
              </a:ext>
            </a:extLst>
          </p:cNvPr>
          <p:cNvSpPr/>
          <p:nvPr userDrawn="1"/>
        </p:nvSpPr>
        <p:spPr>
          <a:xfrm>
            <a:off x="10768081" y="6383645"/>
            <a:ext cx="320040" cy="320040"/>
          </a:xfrm>
          <a:prstGeom prst="ellipse">
            <a:avLst/>
          </a:prstGeom>
          <a:blipFill dpi="0" rotWithShape="1">
            <a:blip r:embed="rId11"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13">
            <a:extLst>
              <a:ext uri="{FF2B5EF4-FFF2-40B4-BE49-F238E27FC236}">
                <a16:creationId xmlns:a16="http://schemas.microsoft.com/office/drawing/2014/main" id="{702EFB15-105A-FB45-8B53-DC77481FECAD}"/>
              </a:ext>
            </a:extLst>
          </p:cNvPr>
          <p:cNvSpPr txBox="1">
            <a:spLocks/>
          </p:cNvSpPr>
          <p:nvPr userDrawn="1"/>
        </p:nvSpPr>
        <p:spPr>
          <a:xfrm>
            <a:off x="838200" y="6356350"/>
            <a:ext cx="7772400" cy="320040"/>
          </a:xfrm>
          <a:prstGeom prst="rect">
            <a:avLst/>
          </a:prstGeom>
        </p:spPr>
        <p:txBody>
          <a:bodyPr vert="horz" lIns="91440" tIns="45720" rIns="91440" bIns="45720" rtlCol="0" anchor="ctr"/>
          <a:lstStyle>
            <a:defPPr>
              <a:defRPr lang="en-US"/>
            </a:defPPr>
            <a:lvl1pPr marL="0" algn="just" defTabSz="914400" rtl="0" eaLnBrk="1" latinLnBrk="0" hangingPunct="1">
              <a:defRPr sz="700" kern="1200">
                <a:solidFill>
                  <a:schemeClr val="tx2"/>
                </a:solidFill>
                <a:latin typeface="Sofia Pro Medium" panose="020B0000000000000000"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2020 CANOPY HEALTH. PROPRIETARY &amp; CONFIDENTIAL. 			CanopyHealth.com</a:t>
            </a:r>
          </a:p>
        </p:txBody>
      </p:sp>
      <p:sp>
        <p:nvSpPr>
          <p:cNvPr id="10" name="Slide Number Placeholder 14">
            <a:extLst>
              <a:ext uri="{FF2B5EF4-FFF2-40B4-BE49-F238E27FC236}">
                <a16:creationId xmlns:a16="http://schemas.microsoft.com/office/drawing/2014/main" id="{DCEF515A-42F3-3246-98F7-57EF0D0AA8A3}"/>
              </a:ext>
            </a:extLst>
          </p:cNvPr>
          <p:cNvSpPr>
            <a:spLocks noGrp="1"/>
          </p:cNvSpPr>
          <p:nvPr>
            <p:ph type="sldNum" sz="quarter" idx="4"/>
          </p:nvPr>
        </p:nvSpPr>
        <p:spPr>
          <a:xfrm>
            <a:off x="10710206" y="6406187"/>
            <a:ext cx="643593" cy="297498"/>
          </a:xfrm>
          <a:prstGeom prst="rect">
            <a:avLst/>
          </a:prstGeom>
        </p:spPr>
        <p:txBody>
          <a:bodyPr vert="horz" lIns="91440" tIns="45720" rIns="91440" bIns="45720" rtlCol="0" anchor="ctr"/>
          <a:lstStyle>
            <a:lvl1pPr algn="r">
              <a:defRPr sz="700" b="1" i="0">
                <a:solidFill>
                  <a:schemeClr val="tx1">
                    <a:tint val="75000"/>
                  </a:schemeClr>
                </a:solidFill>
                <a:latin typeface="Sofia Pro" panose="020B0000000000000000" pitchFamily="34" charset="0"/>
              </a:defRPr>
            </a:lvl1pPr>
          </a:lstStyle>
          <a:p>
            <a:fld id="{4E4E4B4C-A0F8-6D4C-AE8D-531191AC303C}" type="slidenum">
              <a:rPr lang="en-US" smtClean="0"/>
              <a:pPr/>
              <a:t>‹#›</a:t>
            </a:fld>
            <a:endParaRPr lang="en-US" dirty="0"/>
          </a:p>
        </p:txBody>
      </p:sp>
    </p:spTree>
    <p:extLst>
      <p:ext uri="{BB962C8B-B14F-4D97-AF65-F5344CB8AC3E}">
        <p14:creationId xmlns:p14="http://schemas.microsoft.com/office/powerpoint/2010/main" val="3384064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hyperlink" Target="http://www.canopyhealth.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slideLayout" Target="../slideLayouts/slideLayout6.xml"/><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audio" Target="../media/media5.m4a"/><Relationship Id="rId16" Type="http://schemas.openxmlformats.org/officeDocument/2006/relationships/image" Target="../media/image21.jpeg"/><Relationship Id="rId20" Type="http://schemas.openxmlformats.org/officeDocument/2006/relationships/image" Target="../media/image25.jpeg"/><Relationship Id="rId1" Type="http://schemas.microsoft.com/office/2007/relationships/media" Target="../media/media5.m4a"/><Relationship Id="rId6" Type="http://schemas.openxmlformats.org/officeDocument/2006/relationships/image" Target="../media/image11.jpg"/><Relationship Id="rId11" Type="http://schemas.openxmlformats.org/officeDocument/2006/relationships/image" Target="../media/image16.jpeg"/><Relationship Id="rId24" Type="http://schemas.openxmlformats.org/officeDocument/2006/relationships/image" Target="../media/image5.png"/><Relationship Id="rId5" Type="http://schemas.openxmlformats.org/officeDocument/2006/relationships/image" Target="../media/image10.jpg"/><Relationship Id="rId15" Type="http://schemas.openxmlformats.org/officeDocument/2006/relationships/image" Target="../media/image20.jpeg"/><Relationship Id="rId23" Type="http://schemas.openxmlformats.org/officeDocument/2006/relationships/image" Target="../media/image28.pn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slideLayout" Target="../slideLayouts/slideLayout5.xml"/><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audio" Target="../media/media7.m4a"/><Relationship Id="rId16" Type="http://schemas.openxmlformats.org/officeDocument/2006/relationships/image" Target="../media/image42.png"/><Relationship Id="rId20" Type="http://schemas.openxmlformats.org/officeDocument/2006/relationships/image" Target="../media/image5.png"/><Relationship Id="rId1" Type="http://schemas.microsoft.com/office/2007/relationships/media" Target="../media/media7.m4a"/><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hyperlink" Target="http://www.canopyhealt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5DA9-1874-4FFE-82AD-EC52F342B5D6}"/>
              </a:ext>
            </a:extLst>
          </p:cNvPr>
          <p:cNvSpPr>
            <a:spLocks noGrp="1"/>
          </p:cNvSpPr>
          <p:nvPr>
            <p:ph type="ctrTitle"/>
          </p:nvPr>
        </p:nvSpPr>
        <p:spPr/>
        <p:txBody>
          <a:bodyPr/>
          <a:lstStyle/>
          <a:p>
            <a:r>
              <a:rPr lang="en-US" dirty="0"/>
              <a:t>Canopy Health</a:t>
            </a:r>
          </a:p>
        </p:txBody>
      </p:sp>
      <p:sp>
        <p:nvSpPr>
          <p:cNvPr id="5" name="Subtitle 4">
            <a:extLst>
              <a:ext uri="{FF2B5EF4-FFF2-40B4-BE49-F238E27FC236}">
                <a16:creationId xmlns:a16="http://schemas.microsoft.com/office/drawing/2014/main" id="{BD0D0771-7CC4-4CE9-BD17-9C067587BFEE}"/>
              </a:ext>
            </a:extLst>
          </p:cNvPr>
          <p:cNvSpPr>
            <a:spLocks noGrp="1"/>
          </p:cNvSpPr>
          <p:nvPr>
            <p:ph type="subTitle" idx="1"/>
          </p:nvPr>
        </p:nvSpPr>
        <p:spPr/>
        <p:txBody>
          <a:bodyPr/>
          <a:lstStyle/>
          <a:p>
            <a:r>
              <a:rPr lang="en-US" dirty="0"/>
              <a:t>Offering Employees a New Concept in Care!</a:t>
            </a:r>
          </a:p>
        </p:txBody>
      </p:sp>
      <p:pic>
        <p:nvPicPr>
          <p:cNvPr id="3" name="Audio 2">
            <a:hlinkClick r:id="" action="ppaction://media"/>
            <a:extLst>
              <a:ext uri="{FF2B5EF4-FFF2-40B4-BE49-F238E27FC236}">
                <a16:creationId xmlns:a16="http://schemas.microsoft.com/office/drawing/2014/main" id="{174DC899-78EF-4AF1-B4F0-A53BADB618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47358720"/>
      </p:ext>
    </p:extLst>
  </p:cSld>
  <p:clrMapOvr>
    <a:masterClrMapping/>
  </p:clrMapOvr>
  <mc:AlternateContent xmlns:mc="http://schemas.openxmlformats.org/markup-compatibility/2006" xmlns:p14="http://schemas.microsoft.com/office/powerpoint/2010/main">
    <mc:Choice Requires="p14">
      <p:transition spd="slow" p14:dur="2000" advTm="10906"/>
    </mc:Choice>
    <mc:Fallback xmlns="">
      <p:transition spd="slow" advTm="109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0B9E0-D89F-41C2-935A-3B328414EA41}"/>
              </a:ext>
            </a:extLst>
          </p:cNvPr>
          <p:cNvSpPr>
            <a:spLocks noGrp="1"/>
          </p:cNvSpPr>
          <p:nvPr>
            <p:ph type="sldNum" sz="quarter" idx="4"/>
          </p:nvPr>
        </p:nvSpPr>
        <p:spPr/>
        <p:txBody>
          <a:bodyPr/>
          <a:lstStyle/>
          <a:p>
            <a:fld id="{4E4E4B4C-A0F8-6D4C-AE8D-531191AC303C}" type="slidenum">
              <a:rPr lang="en-US" smtClean="0"/>
              <a:pPr/>
              <a:t>2</a:t>
            </a:fld>
            <a:endParaRPr lang="en-US" dirty="0"/>
          </a:p>
        </p:txBody>
      </p:sp>
      <p:sp>
        <p:nvSpPr>
          <p:cNvPr id="30" name="TextBox 29">
            <a:extLst>
              <a:ext uri="{FF2B5EF4-FFF2-40B4-BE49-F238E27FC236}">
                <a16:creationId xmlns:a16="http://schemas.microsoft.com/office/drawing/2014/main" id="{598A7E1E-210A-424A-B214-E33128041762}"/>
              </a:ext>
            </a:extLst>
          </p:cNvPr>
          <p:cNvSpPr txBox="1"/>
          <p:nvPr/>
        </p:nvSpPr>
        <p:spPr>
          <a:xfrm>
            <a:off x="2164080" y="426248"/>
            <a:ext cx="7659428" cy="1200329"/>
          </a:xfrm>
          <a:prstGeom prst="rect">
            <a:avLst/>
          </a:prstGeom>
          <a:noFill/>
        </p:spPr>
        <p:txBody>
          <a:bodyPr wrap="square" rtlCol="0">
            <a:spAutoFit/>
          </a:bodyPr>
          <a:lstStyle/>
          <a:p>
            <a:pPr algn="ctr"/>
            <a:r>
              <a:rPr lang="en-US" sz="3600" dirty="0">
                <a:solidFill>
                  <a:srgbClr val="003C71"/>
                </a:solidFill>
                <a:latin typeface="Sofia Pro Black" panose="020B0000000000000000" pitchFamily="34" charset="0"/>
              </a:rPr>
              <a:t>Considering UnitedHealthcare SignatureValue Advantage</a:t>
            </a:r>
            <a:r>
              <a:rPr lang="en-US" sz="3600" baseline="30000" dirty="0">
                <a:solidFill>
                  <a:srgbClr val="003C71"/>
                </a:solidFill>
                <a:latin typeface="Sofia Pro Black" panose="020B0000000000000000" pitchFamily="34" charset="0"/>
              </a:rPr>
              <a:t>®</a:t>
            </a:r>
            <a:r>
              <a:rPr lang="en-US" sz="3600" dirty="0">
                <a:solidFill>
                  <a:srgbClr val="003C71"/>
                </a:solidFill>
                <a:latin typeface="Sofia Pro Black" panose="020B0000000000000000" pitchFamily="34" charset="0"/>
              </a:rPr>
              <a:t> HMO?</a:t>
            </a:r>
          </a:p>
        </p:txBody>
      </p:sp>
      <p:sp>
        <p:nvSpPr>
          <p:cNvPr id="31" name="TextBox 30">
            <a:extLst>
              <a:ext uri="{FF2B5EF4-FFF2-40B4-BE49-F238E27FC236}">
                <a16:creationId xmlns:a16="http://schemas.microsoft.com/office/drawing/2014/main" id="{5C0E3A5C-D82C-4E1A-B8C9-0FF77ECBE77F}"/>
              </a:ext>
            </a:extLst>
          </p:cNvPr>
          <p:cNvSpPr txBox="1"/>
          <p:nvPr/>
        </p:nvSpPr>
        <p:spPr>
          <a:xfrm>
            <a:off x="680720" y="1934181"/>
            <a:ext cx="10844973" cy="1754326"/>
          </a:xfrm>
          <a:prstGeom prst="rect">
            <a:avLst/>
          </a:prstGeom>
          <a:noFill/>
        </p:spPr>
        <p:txBody>
          <a:bodyPr wrap="square" rtlCol="0">
            <a:spAutoFit/>
          </a:bodyPr>
          <a:lstStyle/>
          <a:p>
            <a:r>
              <a:rPr lang="en-US" dirty="0">
                <a:solidFill>
                  <a:srgbClr val="003D6B"/>
                </a:solidFill>
                <a:latin typeface="Sofia Pro Light" panose="020B0000000000000000" pitchFamily="34" charset="0"/>
              </a:rPr>
              <a:t>Open enrollment is the time of year where you have the option to select plans that fit your lifestyle. As part of your offering you have access to the Canopy Health network of providers through the UnitedHealthcare SignatureValue Advantage® HMO.</a:t>
            </a:r>
          </a:p>
          <a:p>
            <a:endParaRPr lang="en-US" dirty="0">
              <a:solidFill>
                <a:srgbClr val="003D6B"/>
              </a:solidFill>
              <a:latin typeface="Sofia Pro Light" panose="020B0000000000000000" pitchFamily="34" charset="0"/>
            </a:endParaRPr>
          </a:p>
          <a:p>
            <a:r>
              <a:rPr lang="en-US" dirty="0">
                <a:solidFill>
                  <a:srgbClr val="003D6B"/>
                </a:solidFill>
                <a:latin typeface="Sofia Pro Light" panose="020B0000000000000000" pitchFamily="34" charset="0"/>
              </a:rPr>
              <a:t>Canopy Health believes you should be able to take an active role in your care, that is why we have created a provider network that offers you access to specialists where you live, work and play!</a:t>
            </a:r>
          </a:p>
        </p:txBody>
      </p:sp>
      <p:pic>
        <p:nvPicPr>
          <p:cNvPr id="1026" name="Picture 2" descr="The Ultimate Open Enrollment Checklist - Sequoyah Group">
            <a:extLst>
              <a:ext uri="{FF2B5EF4-FFF2-40B4-BE49-F238E27FC236}">
                <a16:creationId xmlns:a16="http://schemas.microsoft.com/office/drawing/2014/main" id="{B663125A-2691-4BF7-9BBF-721FE080B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864" y="3996111"/>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21B4080A-3394-4C2B-8F04-8F8ECF65BD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17537927"/>
      </p:ext>
    </p:extLst>
  </p:cSld>
  <p:clrMapOvr>
    <a:masterClrMapping/>
  </p:clrMapOvr>
  <mc:AlternateContent xmlns:mc="http://schemas.openxmlformats.org/markup-compatibility/2006" xmlns:p14="http://schemas.microsoft.com/office/powerpoint/2010/main">
    <mc:Choice Requires="p14">
      <p:transition spd="slow" p14:dur="2000" advTm="22737"/>
    </mc:Choice>
    <mc:Fallback xmlns="">
      <p:transition spd="slow" advTm="22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1DC86-ABFE-48E9-B496-F610FCC1975D}"/>
              </a:ext>
            </a:extLst>
          </p:cNvPr>
          <p:cNvSpPr>
            <a:spLocks noGrp="1"/>
          </p:cNvSpPr>
          <p:nvPr>
            <p:ph type="sldNum" sz="quarter" idx="11"/>
          </p:nvPr>
        </p:nvSpPr>
        <p:spPr/>
        <p:txBody>
          <a:bodyPr/>
          <a:lstStyle/>
          <a:p>
            <a:pPr>
              <a:defRPr/>
            </a:pPr>
            <a:fld id="{2893231F-8B13-4EB1-90AA-D092ECC23E3C}" type="slidenum">
              <a:rPr lang="en-US" smtClean="0"/>
              <a:pPr>
                <a:defRPr/>
              </a:pPr>
              <a:t>3</a:t>
            </a:fld>
            <a:endParaRPr lang="en-US"/>
          </a:p>
        </p:txBody>
      </p:sp>
      <p:sp>
        <p:nvSpPr>
          <p:cNvPr id="6" name="Title 1">
            <a:extLst>
              <a:ext uri="{FF2B5EF4-FFF2-40B4-BE49-F238E27FC236}">
                <a16:creationId xmlns:a16="http://schemas.microsoft.com/office/drawing/2014/main" id="{4A5E9DDF-6C1E-4785-9AE0-23383C1C6A61}"/>
              </a:ext>
            </a:extLst>
          </p:cNvPr>
          <p:cNvSpPr>
            <a:spLocks noGrp="1"/>
          </p:cNvSpPr>
          <p:nvPr>
            <p:ph type="title"/>
          </p:nvPr>
        </p:nvSpPr>
        <p:spPr>
          <a:xfrm>
            <a:off x="763328" y="716412"/>
            <a:ext cx="10559461" cy="897360"/>
          </a:xfrm>
        </p:spPr>
        <p:txBody>
          <a:bodyPr/>
          <a:lstStyle/>
          <a:p>
            <a:pPr algn="ctr"/>
            <a:r>
              <a:rPr lang="en-US" sz="3600" dirty="0">
                <a:solidFill>
                  <a:srgbClr val="003C71"/>
                </a:solidFill>
                <a:latin typeface="Sofia Pro Black" panose="020B0000000000000000" pitchFamily="34" charset="0"/>
                <a:ea typeface="+mn-ea"/>
                <a:cs typeface="+mn-cs"/>
              </a:rPr>
              <a:t>Do you already have a Canopy Health Provider?</a:t>
            </a:r>
          </a:p>
        </p:txBody>
      </p:sp>
      <p:sp>
        <p:nvSpPr>
          <p:cNvPr id="7" name="object 3">
            <a:extLst>
              <a:ext uri="{FF2B5EF4-FFF2-40B4-BE49-F238E27FC236}">
                <a16:creationId xmlns:a16="http://schemas.microsoft.com/office/drawing/2014/main" id="{A092763F-FCCE-4850-A181-EF5D86A91305}"/>
              </a:ext>
            </a:extLst>
          </p:cNvPr>
          <p:cNvSpPr/>
          <p:nvPr/>
        </p:nvSpPr>
        <p:spPr>
          <a:xfrm>
            <a:off x="3936152" y="1551466"/>
            <a:ext cx="1152436" cy="212750"/>
          </a:xfrm>
          <a:prstGeom prst="rect">
            <a:avLst/>
          </a:prstGeom>
          <a:blipFill>
            <a:blip r:embed="rId4"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372A2AC6-EE61-401D-A7F0-48E01ED3983F}"/>
              </a:ext>
            </a:extLst>
          </p:cNvPr>
          <p:cNvSpPr txBox="1"/>
          <p:nvPr/>
        </p:nvSpPr>
        <p:spPr>
          <a:xfrm>
            <a:off x="5144994" y="1473175"/>
            <a:ext cx="2777067" cy="369332"/>
          </a:xfrm>
          <a:prstGeom prst="rect">
            <a:avLst/>
          </a:prstGeom>
          <a:noFill/>
        </p:spPr>
        <p:txBody>
          <a:bodyPr wrap="square" rtlCol="0">
            <a:spAutoFit/>
          </a:bodyPr>
          <a:lstStyle/>
          <a:p>
            <a:r>
              <a:rPr lang="en-US" b="1" dirty="0">
                <a:solidFill>
                  <a:srgbClr val="003B70"/>
                </a:solidFill>
                <a:latin typeface="Sofia Pro Regular"/>
                <a:cs typeface="Sofia Pro Regular"/>
              </a:rPr>
              <a:t>Choose Canopy</a:t>
            </a:r>
            <a:r>
              <a:rPr lang="en-US" b="1" spc="-15" dirty="0">
                <a:solidFill>
                  <a:srgbClr val="003B70"/>
                </a:solidFill>
                <a:latin typeface="Sofia Pro Regular"/>
                <a:cs typeface="Sofia Pro Regular"/>
              </a:rPr>
              <a:t> </a:t>
            </a:r>
            <a:r>
              <a:rPr lang="en-US" b="1" dirty="0">
                <a:solidFill>
                  <a:srgbClr val="003B70"/>
                </a:solidFill>
                <a:latin typeface="Sofia Pro Regular"/>
                <a:cs typeface="Sofia Pro Regular"/>
              </a:rPr>
              <a:t>Health</a:t>
            </a:r>
            <a:endParaRPr lang="en-US" b="1" dirty="0"/>
          </a:p>
        </p:txBody>
      </p:sp>
      <p:sp>
        <p:nvSpPr>
          <p:cNvPr id="10" name="TextBox 9">
            <a:extLst>
              <a:ext uri="{FF2B5EF4-FFF2-40B4-BE49-F238E27FC236}">
                <a16:creationId xmlns:a16="http://schemas.microsoft.com/office/drawing/2014/main" id="{C5268468-DE09-4347-BE88-E7589A7DC930}"/>
              </a:ext>
            </a:extLst>
          </p:cNvPr>
          <p:cNvSpPr txBox="1"/>
          <p:nvPr/>
        </p:nvSpPr>
        <p:spPr>
          <a:xfrm>
            <a:off x="478972" y="2090362"/>
            <a:ext cx="11174312" cy="2246769"/>
          </a:xfrm>
          <a:prstGeom prst="rect">
            <a:avLst/>
          </a:prstGeom>
          <a:noFill/>
        </p:spPr>
        <p:txBody>
          <a:bodyPr wrap="square" rtlCol="0">
            <a:spAutoFit/>
          </a:bodyPr>
          <a:lstStyle/>
          <a:p>
            <a:r>
              <a:rPr lang="en-US" sz="1400" dirty="0">
                <a:solidFill>
                  <a:srgbClr val="003D6B"/>
                </a:solidFill>
                <a:latin typeface="Sofia Pro Light" panose="020B0000000000000000" pitchFamily="34" charset="0"/>
              </a:rPr>
              <a:t>To determine if you would benefit from participating in a plan that offers Canopy Health, simply answer this question:</a:t>
            </a:r>
          </a:p>
          <a:p>
            <a:endParaRPr lang="en-US" sz="1400" dirty="0">
              <a:solidFill>
                <a:srgbClr val="003D6B"/>
              </a:solidFill>
              <a:latin typeface="Sofia Pro Light" panose="020B0000000000000000" pitchFamily="34" charset="0"/>
            </a:endParaRPr>
          </a:p>
          <a:p>
            <a:pPr marL="342900" indent="-342900">
              <a:buFont typeface="+mj-lt"/>
              <a:buAutoNum type="arabicPeriod"/>
            </a:pPr>
            <a:r>
              <a:rPr lang="en-US" sz="1400" dirty="0">
                <a:solidFill>
                  <a:srgbClr val="003D6B"/>
                </a:solidFill>
                <a:latin typeface="Sofia Pro Light" panose="020B0000000000000000" pitchFamily="34" charset="0"/>
              </a:rPr>
              <a:t>Is your Primary Care Physician part of one of the following medical groups?</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Hill Physicians Medical Group</a:t>
            </a:r>
          </a:p>
          <a:p>
            <a:pPr marL="1257300" lvl="2" indent="-342900">
              <a:buFont typeface="Courier New" panose="02070309020205020404" pitchFamily="49" charset="0"/>
              <a:buChar char="o"/>
            </a:pPr>
            <a:r>
              <a:rPr lang="en-US" sz="1400" dirty="0">
                <a:solidFill>
                  <a:srgbClr val="003D6B"/>
                </a:solidFill>
                <a:latin typeface="Sofia Pro Light" panose="020B0000000000000000" pitchFamily="34" charset="0"/>
              </a:rPr>
              <a:t>East Bay</a:t>
            </a:r>
          </a:p>
          <a:p>
            <a:pPr marL="1257300" lvl="2" indent="-342900">
              <a:buFont typeface="Courier New" panose="02070309020205020404" pitchFamily="49" charset="0"/>
              <a:buChar char="o"/>
            </a:pPr>
            <a:r>
              <a:rPr lang="en-US" sz="1400" dirty="0">
                <a:solidFill>
                  <a:srgbClr val="003D6B"/>
                </a:solidFill>
                <a:latin typeface="Sofia Pro Light" panose="020B0000000000000000" pitchFamily="34" charset="0"/>
              </a:rPr>
              <a:t>San Francisco</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John Muir Health Physician Network</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Meritage Medical Network</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Santa Clara County IPA (SCCIPA)</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Dignity Health Medical Network – Santa Cruz</a:t>
            </a:r>
          </a:p>
        </p:txBody>
      </p:sp>
      <p:sp>
        <p:nvSpPr>
          <p:cNvPr id="11" name="TextBox 10">
            <a:extLst>
              <a:ext uri="{FF2B5EF4-FFF2-40B4-BE49-F238E27FC236}">
                <a16:creationId xmlns:a16="http://schemas.microsoft.com/office/drawing/2014/main" id="{5CE08B01-5CC3-4E18-BD04-A050C110AF2C}"/>
              </a:ext>
            </a:extLst>
          </p:cNvPr>
          <p:cNvSpPr txBox="1"/>
          <p:nvPr/>
        </p:nvSpPr>
        <p:spPr>
          <a:xfrm>
            <a:off x="613876" y="5423732"/>
            <a:ext cx="10964248" cy="646331"/>
          </a:xfrm>
          <a:prstGeom prst="rect">
            <a:avLst/>
          </a:prstGeom>
          <a:noFill/>
        </p:spPr>
        <p:txBody>
          <a:bodyPr wrap="square" rtlCol="0">
            <a:spAutoFit/>
          </a:bodyPr>
          <a:lstStyle/>
          <a:p>
            <a:pPr algn="ctr"/>
            <a:r>
              <a:rPr lang="en-US" b="1" i="1" dirty="0">
                <a:solidFill>
                  <a:srgbClr val="003E6B"/>
                </a:solidFill>
                <a:latin typeface="Sofia Pro Light"/>
              </a:rPr>
              <a:t>If you answered yes to this question, then you doctor is part of the Canopy Health provider network!</a:t>
            </a:r>
          </a:p>
        </p:txBody>
      </p:sp>
      <p:sp>
        <p:nvSpPr>
          <p:cNvPr id="12" name="Rectangle 11">
            <a:extLst>
              <a:ext uri="{FF2B5EF4-FFF2-40B4-BE49-F238E27FC236}">
                <a16:creationId xmlns:a16="http://schemas.microsoft.com/office/drawing/2014/main" id="{05408412-CF9C-4631-A89E-9DD11BB34C45}"/>
              </a:ext>
            </a:extLst>
          </p:cNvPr>
          <p:cNvSpPr/>
          <p:nvPr/>
        </p:nvSpPr>
        <p:spPr>
          <a:xfrm>
            <a:off x="3843670" y="1435392"/>
            <a:ext cx="3997842" cy="451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a:extLst>
              <a:ext uri="{FF2B5EF4-FFF2-40B4-BE49-F238E27FC236}">
                <a16:creationId xmlns:a16="http://schemas.microsoft.com/office/drawing/2014/main" id="{C807FF28-50EC-48D9-832D-47829ADD9D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96878018"/>
      </p:ext>
    </p:extLst>
  </p:cSld>
  <p:clrMapOvr>
    <a:masterClrMapping/>
  </p:clrMapOvr>
  <mc:AlternateContent xmlns:mc="http://schemas.openxmlformats.org/markup-compatibility/2006" xmlns:p14="http://schemas.microsoft.com/office/powerpoint/2010/main">
    <mc:Choice Requires="p14">
      <p:transition p14:dur="250" advTm="31676">
        <p:fade/>
      </p:transition>
    </mc:Choice>
    <mc:Fallback xmlns="">
      <p:transition advTm="316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76A6-8714-4D42-BA77-53BBAD18A240}"/>
              </a:ext>
            </a:extLst>
          </p:cNvPr>
          <p:cNvSpPr>
            <a:spLocks noGrp="1"/>
          </p:cNvSpPr>
          <p:nvPr>
            <p:ph type="title"/>
          </p:nvPr>
        </p:nvSpPr>
        <p:spPr>
          <a:xfrm>
            <a:off x="375239" y="843720"/>
            <a:ext cx="11441521" cy="897360"/>
          </a:xfrm>
        </p:spPr>
        <p:txBody>
          <a:bodyPr/>
          <a:lstStyle/>
          <a:p>
            <a:r>
              <a:rPr lang="en-US" sz="3600" dirty="0">
                <a:solidFill>
                  <a:srgbClr val="003C71"/>
                </a:solidFill>
                <a:latin typeface="Sofia Pro Black" panose="020B0000000000000000" pitchFamily="34" charset="0"/>
              </a:rPr>
              <a:t>How to find a Canopy Health Provider?</a:t>
            </a:r>
            <a:endParaRPr lang="en-US" sz="3600" dirty="0">
              <a:solidFill>
                <a:srgbClr val="003C71"/>
              </a:solidFill>
              <a:latin typeface="Sofia Pro Black" panose="020B0000000000000000" pitchFamily="34" charset="0"/>
              <a:ea typeface="+mn-ea"/>
              <a:cs typeface="+mn-cs"/>
            </a:endParaRPr>
          </a:p>
        </p:txBody>
      </p:sp>
      <p:sp>
        <p:nvSpPr>
          <p:cNvPr id="15" name="Slide Number Placeholder 2">
            <a:extLst>
              <a:ext uri="{FF2B5EF4-FFF2-40B4-BE49-F238E27FC236}">
                <a16:creationId xmlns:a16="http://schemas.microsoft.com/office/drawing/2014/main" id="{4C3E0369-8652-45EC-AFE4-87BC33C75369}"/>
              </a:ext>
            </a:extLst>
          </p:cNvPr>
          <p:cNvSpPr>
            <a:spLocks noGrp="1"/>
          </p:cNvSpPr>
          <p:nvPr>
            <p:ph type="sldNum" sz="quarter" idx="11"/>
          </p:nvPr>
        </p:nvSpPr>
        <p:spPr>
          <a:xfrm>
            <a:off x="11037064" y="2576663"/>
            <a:ext cx="427436" cy="164195"/>
          </a:xfrm>
        </p:spPr>
        <p:txBody>
          <a:bodyPr/>
          <a:lstStyle/>
          <a:p>
            <a:pPr>
              <a:defRPr/>
            </a:pPr>
            <a:fld id="{2893231F-8B13-4EB1-90AA-D092ECC23E3C}" type="slidenum">
              <a:rPr lang="en-US" smtClean="0"/>
              <a:pPr>
                <a:defRPr/>
              </a:pPr>
              <a:t>4</a:t>
            </a:fld>
            <a:endParaRPr lang="en-US"/>
          </a:p>
        </p:txBody>
      </p:sp>
      <p:sp>
        <p:nvSpPr>
          <p:cNvPr id="3" name="TextBox 2">
            <a:extLst>
              <a:ext uri="{FF2B5EF4-FFF2-40B4-BE49-F238E27FC236}">
                <a16:creationId xmlns:a16="http://schemas.microsoft.com/office/drawing/2014/main" id="{4F045356-345A-4FE4-ADFF-4215B52609D4}"/>
              </a:ext>
            </a:extLst>
          </p:cNvPr>
          <p:cNvSpPr txBox="1"/>
          <p:nvPr/>
        </p:nvSpPr>
        <p:spPr>
          <a:xfrm>
            <a:off x="2399424" y="5638586"/>
            <a:ext cx="7393149" cy="369332"/>
          </a:xfrm>
          <a:prstGeom prst="rect">
            <a:avLst/>
          </a:prstGeom>
          <a:noFill/>
        </p:spPr>
        <p:txBody>
          <a:bodyPr wrap="square" rtlCol="0">
            <a:spAutoFit/>
          </a:bodyPr>
          <a:lstStyle/>
          <a:p>
            <a:r>
              <a:rPr lang="en-US" b="1" dirty="0">
                <a:solidFill>
                  <a:srgbClr val="003E6B"/>
                </a:solidFill>
                <a:latin typeface="Sofia Pro Light"/>
              </a:rPr>
              <a:t>Visit </a:t>
            </a:r>
            <a:r>
              <a:rPr lang="en-US" b="1" dirty="0">
                <a:solidFill>
                  <a:srgbClr val="003E6B"/>
                </a:solidFill>
                <a:latin typeface="Sofia Pro Light"/>
                <a:hlinkClick r:id="rId4"/>
              </a:rPr>
              <a:t>www.canopyhealth.com</a:t>
            </a:r>
            <a:r>
              <a:rPr lang="en-US" b="1" dirty="0">
                <a:solidFill>
                  <a:srgbClr val="003E6B"/>
                </a:solidFill>
                <a:latin typeface="Sofia Pro Light"/>
              </a:rPr>
              <a:t> to access the provider directory</a:t>
            </a:r>
          </a:p>
        </p:txBody>
      </p:sp>
      <p:sp>
        <p:nvSpPr>
          <p:cNvPr id="37" name="object 3">
            <a:extLst>
              <a:ext uri="{FF2B5EF4-FFF2-40B4-BE49-F238E27FC236}">
                <a16:creationId xmlns:a16="http://schemas.microsoft.com/office/drawing/2014/main" id="{9D6368ED-4461-4294-BAFC-3A84BF03EDC4}"/>
              </a:ext>
            </a:extLst>
          </p:cNvPr>
          <p:cNvSpPr/>
          <p:nvPr/>
        </p:nvSpPr>
        <p:spPr>
          <a:xfrm>
            <a:off x="3936152" y="1551466"/>
            <a:ext cx="1152436" cy="212750"/>
          </a:xfrm>
          <a:prstGeom prst="rect">
            <a:avLst/>
          </a:prstGeom>
          <a:blipFill>
            <a:blip r:embed="rId5" cstate="print"/>
            <a:stretch>
              <a:fillRect/>
            </a:stretch>
          </a:blipFill>
        </p:spPr>
        <p:txBody>
          <a:bodyPr wrap="square" lIns="0" tIns="0" rIns="0" bIns="0" rtlCol="0"/>
          <a:lstStyle/>
          <a:p>
            <a:endParaRPr/>
          </a:p>
        </p:txBody>
      </p:sp>
      <p:sp>
        <p:nvSpPr>
          <p:cNvPr id="38" name="TextBox 37">
            <a:extLst>
              <a:ext uri="{FF2B5EF4-FFF2-40B4-BE49-F238E27FC236}">
                <a16:creationId xmlns:a16="http://schemas.microsoft.com/office/drawing/2014/main" id="{A2F5D6C5-11C5-46C3-82A7-80973F3A82C2}"/>
              </a:ext>
            </a:extLst>
          </p:cNvPr>
          <p:cNvSpPr txBox="1"/>
          <p:nvPr/>
        </p:nvSpPr>
        <p:spPr>
          <a:xfrm>
            <a:off x="5144995" y="1473175"/>
            <a:ext cx="1787434" cy="369332"/>
          </a:xfrm>
          <a:prstGeom prst="rect">
            <a:avLst/>
          </a:prstGeom>
          <a:noFill/>
        </p:spPr>
        <p:txBody>
          <a:bodyPr wrap="square" rtlCol="0">
            <a:spAutoFit/>
          </a:bodyPr>
          <a:lstStyle/>
          <a:p>
            <a:r>
              <a:rPr lang="en-US" b="1" dirty="0">
                <a:solidFill>
                  <a:srgbClr val="003B70"/>
                </a:solidFill>
                <a:latin typeface="Sofia Pro Regular"/>
                <a:cs typeface="Sofia Pro Regular"/>
              </a:rPr>
              <a:t>Find A Doctor</a:t>
            </a:r>
            <a:endParaRPr lang="en-US" b="1" dirty="0"/>
          </a:p>
        </p:txBody>
      </p:sp>
      <p:sp>
        <p:nvSpPr>
          <p:cNvPr id="39" name="Rectangle 38">
            <a:extLst>
              <a:ext uri="{FF2B5EF4-FFF2-40B4-BE49-F238E27FC236}">
                <a16:creationId xmlns:a16="http://schemas.microsoft.com/office/drawing/2014/main" id="{F534DDE9-88C0-4170-A502-449111BB71AB}"/>
              </a:ext>
            </a:extLst>
          </p:cNvPr>
          <p:cNvSpPr/>
          <p:nvPr/>
        </p:nvSpPr>
        <p:spPr>
          <a:xfrm>
            <a:off x="3843670" y="1435392"/>
            <a:ext cx="2987749" cy="451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bject 20">
            <a:extLst>
              <a:ext uri="{FF2B5EF4-FFF2-40B4-BE49-F238E27FC236}">
                <a16:creationId xmlns:a16="http://schemas.microsoft.com/office/drawing/2014/main" id="{AEBDA34A-30D8-46B6-B492-72471929751B}"/>
              </a:ext>
            </a:extLst>
          </p:cNvPr>
          <p:cNvSpPr/>
          <p:nvPr/>
        </p:nvSpPr>
        <p:spPr>
          <a:xfrm>
            <a:off x="7258050" y="2090362"/>
            <a:ext cx="4351562" cy="3333750"/>
          </a:xfrm>
          <a:prstGeom prst="rect">
            <a:avLst/>
          </a:prstGeom>
          <a:blipFill>
            <a:blip r:embed="rId6" cstate="print"/>
            <a:stretch>
              <a:fillRect/>
            </a:stretch>
          </a:blipFill>
        </p:spPr>
        <p:txBody>
          <a:bodyPr wrap="square" lIns="0" tIns="0" rIns="0" bIns="0" rtlCol="0"/>
          <a:lstStyle/>
          <a:p>
            <a:endParaRPr/>
          </a:p>
        </p:txBody>
      </p:sp>
      <p:sp>
        <p:nvSpPr>
          <p:cNvPr id="41" name="TextBox 40">
            <a:extLst>
              <a:ext uri="{FF2B5EF4-FFF2-40B4-BE49-F238E27FC236}">
                <a16:creationId xmlns:a16="http://schemas.microsoft.com/office/drawing/2014/main" id="{F92C20B7-DB84-4D35-8C37-E48F1945B1ED}"/>
              </a:ext>
            </a:extLst>
          </p:cNvPr>
          <p:cNvSpPr txBox="1"/>
          <p:nvPr/>
        </p:nvSpPr>
        <p:spPr>
          <a:xfrm>
            <a:off x="478972" y="2090362"/>
            <a:ext cx="5793241" cy="461665"/>
          </a:xfrm>
          <a:prstGeom prst="rect">
            <a:avLst/>
          </a:prstGeom>
          <a:noFill/>
        </p:spPr>
        <p:txBody>
          <a:bodyPr wrap="square" rtlCol="0">
            <a:spAutoFit/>
          </a:bodyPr>
          <a:lstStyle/>
          <a:p>
            <a:r>
              <a:rPr lang="en-US" sz="2400" b="1" dirty="0">
                <a:solidFill>
                  <a:srgbClr val="003C71"/>
                </a:solidFill>
                <a:latin typeface="Sofia Pro" panose="020B0000000000000000"/>
              </a:rPr>
              <a:t>Looking for a provider?</a:t>
            </a:r>
          </a:p>
        </p:txBody>
      </p:sp>
      <p:sp>
        <p:nvSpPr>
          <p:cNvPr id="42" name="TextBox 41">
            <a:extLst>
              <a:ext uri="{FF2B5EF4-FFF2-40B4-BE49-F238E27FC236}">
                <a16:creationId xmlns:a16="http://schemas.microsoft.com/office/drawing/2014/main" id="{50E01A82-DFC6-4A9D-951B-3D557CD4477D}"/>
              </a:ext>
            </a:extLst>
          </p:cNvPr>
          <p:cNvSpPr txBox="1"/>
          <p:nvPr/>
        </p:nvSpPr>
        <p:spPr>
          <a:xfrm>
            <a:off x="478972" y="2485658"/>
            <a:ext cx="6021841" cy="2246769"/>
          </a:xfrm>
          <a:prstGeom prst="rect">
            <a:avLst/>
          </a:prstGeom>
          <a:noFill/>
        </p:spPr>
        <p:txBody>
          <a:bodyPr wrap="square" rtlCol="0">
            <a:spAutoFit/>
          </a:bodyPr>
          <a:lstStyle/>
          <a:p>
            <a:r>
              <a:rPr lang="en-US" sz="1400" dirty="0">
                <a:solidFill>
                  <a:srgbClr val="003D6B"/>
                </a:solidFill>
                <a:latin typeface="Sofia Pro Light" panose="020B0000000000000000" pitchFamily="34" charset="0"/>
              </a:rPr>
              <a:t>Check out the provider directory where you can search for a provider in the Canopy Health network. You can search by:</a:t>
            </a:r>
          </a:p>
          <a:p>
            <a:endParaRPr lang="en-US" sz="1400" dirty="0">
              <a:solidFill>
                <a:srgbClr val="003D6B"/>
              </a:solidFill>
              <a:latin typeface="Sofia Pro Light" panose="020B0000000000000000" pitchFamily="34" charset="0"/>
            </a:endParaRPr>
          </a:p>
          <a:p>
            <a:pPr marL="742950" lvl="1" indent="-285750">
              <a:buFontTx/>
              <a:buChar char="─"/>
            </a:pPr>
            <a:r>
              <a:rPr lang="en-US" sz="1400" dirty="0">
                <a:solidFill>
                  <a:srgbClr val="003D6B"/>
                </a:solidFill>
                <a:latin typeface="Sofia Pro Light" panose="020B0000000000000000" pitchFamily="34" charset="0"/>
              </a:rPr>
              <a:t>Languages Spoken</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742950" lvl="1" indent="-285750">
              <a:buFontTx/>
              <a:buChar char="─"/>
            </a:pPr>
            <a:r>
              <a:rPr lang="en-US" sz="1400" dirty="0">
                <a:solidFill>
                  <a:srgbClr val="003D6B"/>
                </a:solidFill>
                <a:latin typeface="Sofia Pro Light" panose="020B0000000000000000" pitchFamily="34" charset="0"/>
              </a:rPr>
              <a:t>Services Provided</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742950" lvl="1" indent="-285750">
              <a:buFontTx/>
              <a:buChar char="─"/>
            </a:pPr>
            <a:r>
              <a:rPr lang="en-US" sz="1400" dirty="0">
                <a:solidFill>
                  <a:srgbClr val="003D6B"/>
                </a:solidFill>
                <a:latin typeface="Sofia Pro Light" panose="020B0000000000000000" pitchFamily="34" charset="0"/>
              </a:rPr>
              <a:t>Medical Group</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742950" lvl="1" indent="-285750">
              <a:buFontTx/>
              <a:buChar char="─"/>
            </a:pPr>
            <a:r>
              <a:rPr lang="en-US" sz="1400" dirty="0">
                <a:solidFill>
                  <a:srgbClr val="003D6B"/>
                </a:solidFill>
                <a:latin typeface="Sofia Pro Light" panose="020B0000000000000000" pitchFamily="34" charset="0"/>
              </a:rPr>
              <a:t>Accepting New Patients</a:t>
            </a:r>
          </a:p>
        </p:txBody>
      </p:sp>
      <p:pic>
        <p:nvPicPr>
          <p:cNvPr id="4" name="Audio 3">
            <a:hlinkClick r:id="" action="ppaction://media"/>
            <a:extLst>
              <a:ext uri="{FF2B5EF4-FFF2-40B4-BE49-F238E27FC236}">
                <a16:creationId xmlns:a16="http://schemas.microsoft.com/office/drawing/2014/main" id="{DED57384-FD3A-42E2-B99E-FCE4F685B9A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14464531"/>
      </p:ext>
    </p:extLst>
  </p:cSld>
  <p:clrMapOvr>
    <a:masterClrMapping/>
  </p:clrMapOvr>
  <mc:AlternateContent xmlns:mc="http://schemas.openxmlformats.org/markup-compatibility/2006" xmlns:p14="http://schemas.microsoft.com/office/powerpoint/2010/main">
    <mc:Choice Requires="p14">
      <p:transition p14:dur="250" advTm="20405">
        <p:fade/>
      </p:transition>
    </mc:Choice>
    <mc:Fallback xmlns="">
      <p:transition advTm="204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B8489-ED2E-4AC3-9178-97EA3C37421B}"/>
              </a:ext>
            </a:extLst>
          </p:cNvPr>
          <p:cNvSpPr>
            <a:spLocks noGrp="1"/>
          </p:cNvSpPr>
          <p:nvPr>
            <p:ph type="sldNum" sz="quarter" idx="4"/>
          </p:nvPr>
        </p:nvSpPr>
        <p:spPr/>
        <p:txBody>
          <a:bodyPr/>
          <a:lstStyle/>
          <a:p>
            <a:fld id="{4E4E4B4C-A0F8-6D4C-AE8D-531191AC303C}" type="slidenum">
              <a:rPr lang="en-US" smtClean="0"/>
              <a:pPr/>
              <a:t>5</a:t>
            </a:fld>
            <a:endParaRPr lang="en-US" dirty="0"/>
          </a:p>
        </p:txBody>
      </p:sp>
      <p:sp>
        <p:nvSpPr>
          <p:cNvPr id="4" name="object 10">
            <a:extLst>
              <a:ext uri="{FF2B5EF4-FFF2-40B4-BE49-F238E27FC236}">
                <a16:creationId xmlns:a16="http://schemas.microsoft.com/office/drawing/2014/main" id="{FB161981-2C24-444B-AA01-BBD9EE295E2B}"/>
              </a:ext>
            </a:extLst>
          </p:cNvPr>
          <p:cNvSpPr txBox="1"/>
          <p:nvPr/>
        </p:nvSpPr>
        <p:spPr>
          <a:xfrm>
            <a:off x="855513" y="1674698"/>
            <a:ext cx="3002454" cy="5059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u="none" strike="noStrike" kern="1200" cap="none" spc="5" normalizeH="0" baseline="0" noProof="0" dirty="0">
                <a:ln>
                  <a:noFill/>
                </a:ln>
                <a:solidFill>
                  <a:srgbClr val="00A2E0"/>
                </a:solidFill>
                <a:effectLst/>
                <a:uLnTx/>
                <a:uFillTx/>
                <a:latin typeface="Sofia Pro" panose="020B0000000000000000" pitchFamily="34" charset="0"/>
                <a:cs typeface="Calibri"/>
              </a:rPr>
              <a:t>Medical</a:t>
            </a:r>
            <a:r>
              <a:rPr kumimoji="0" sz="3200" b="1" u="none" strike="noStrike" kern="1200" cap="none" spc="-120" normalizeH="0" baseline="0" noProof="0" dirty="0">
                <a:ln>
                  <a:noFill/>
                </a:ln>
                <a:solidFill>
                  <a:srgbClr val="00A2E0"/>
                </a:solidFill>
                <a:effectLst/>
                <a:uLnTx/>
                <a:uFillTx/>
                <a:latin typeface="Sofia Pro" panose="020B0000000000000000" pitchFamily="34" charset="0"/>
                <a:cs typeface="Calibri"/>
              </a:rPr>
              <a:t> </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Groups</a:t>
            </a:r>
            <a:endParaRPr kumimoji="0" sz="3200" b="1" u="none" strike="noStrike" kern="1200" cap="none" spc="0" normalizeH="0" baseline="0" noProof="0" dirty="0">
              <a:ln>
                <a:noFill/>
              </a:ln>
              <a:solidFill>
                <a:prstClr val="black"/>
              </a:solidFill>
              <a:effectLst/>
              <a:uLnTx/>
              <a:uFillTx/>
              <a:latin typeface="Sofia Pro" panose="020B0000000000000000" pitchFamily="34" charset="0"/>
              <a:cs typeface="Calibri"/>
            </a:endParaRPr>
          </a:p>
        </p:txBody>
      </p:sp>
      <p:sp>
        <p:nvSpPr>
          <p:cNvPr id="5" name="object 11">
            <a:extLst>
              <a:ext uri="{FF2B5EF4-FFF2-40B4-BE49-F238E27FC236}">
                <a16:creationId xmlns:a16="http://schemas.microsoft.com/office/drawing/2014/main" id="{2728D603-1A41-4DBB-BB44-EA78FB2B1B1B}"/>
              </a:ext>
            </a:extLst>
          </p:cNvPr>
          <p:cNvSpPr txBox="1"/>
          <p:nvPr/>
        </p:nvSpPr>
        <p:spPr>
          <a:xfrm>
            <a:off x="5519848" y="1733781"/>
            <a:ext cx="1771731" cy="5059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Ho</a:t>
            </a:r>
            <a:r>
              <a:rPr kumimoji="0" sz="3200" b="1" u="none" strike="noStrike" kern="1200" cap="none" spc="5" normalizeH="0" baseline="0" noProof="0" dirty="0">
                <a:ln>
                  <a:noFill/>
                </a:ln>
                <a:solidFill>
                  <a:srgbClr val="00A2E0"/>
                </a:solidFill>
                <a:effectLst/>
                <a:uLnTx/>
                <a:uFillTx/>
                <a:latin typeface="Sofia Pro" panose="020B0000000000000000" pitchFamily="34" charset="0"/>
                <a:cs typeface="Calibri"/>
              </a:rPr>
              <a:t>s</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p</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i</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t</a:t>
            </a:r>
            <a:r>
              <a:rPr kumimoji="0" sz="3200" b="1" u="none" strike="noStrike" kern="1200" cap="none" spc="5" normalizeH="0" baseline="0" noProof="0" dirty="0">
                <a:ln>
                  <a:noFill/>
                </a:ln>
                <a:solidFill>
                  <a:srgbClr val="00A2E0"/>
                </a:solidFill>
                <a:effectLst/>
                <a:uLnTx/>
                <a:uFillTx/>
                <a:latin typeface="Sofia Pro" panose="020B0000000000000000" pitchFamily="34" charset="0"/>
                <a:cs typeface="Calibri"/>
              </a:rPr>
              <a:t>a</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l</a:t>
            </a:r>
            <a:r>
              <a:rPr kumimoji="0" sz="3200" b="1" u="none" strike="noStrike" kern="1200" cap="none" spc="0" normalizeH="0" baseline="0" noProof="0" dirty="0">
                <a:ln>
                  <a:noFill/>
                </a:ln>
                <a:solidFill>
                  <a:srgbClr val="00A2E0"/>
                </a:solidFill>
                <a:effectLst/>
                <a:uLnTx/>
                <a:uFillTx/>
                <a:latin typeface="Sofia Pro" panose="020B0000000000000000" pitchFamily="34" charset="0"/>
                <a:cs typeface="Calibri"/>
              </a:rPr>
              <a:t>s</a:t>
            </a:r>
            <a:endParaRPr kumimoji="0" sz="3200" b="1" u="none" strike="noStrike" kern="1200" cap="none" spc="0" normalizeH="0" baseline="0" noProof="0" dirty="0">
              <a:ln>
                <a:noFill/>
              </a:ln>
              <a:solidFill>
                <a:prstClr val="black"/>
              </a:solidFill>
              <a:effectLst/>
              <a:uLnTx/>
              <a:uFillTx/>
              <a:latin typeface="Sofia Pro" panose="020B0000000000000000" pitchFamily="34" charset="0"/>
              <a:cs typeface="Calibri"/>
            </a:endParaRPr>
          </a:p>
        </p:txBody>
      </p:sp>
      <p:grpSp>
        <p:nvGrpSpPr>
          <p:cNvPr id="28" name="Group 27">
            <a:extLst>
              <a:ext uri="{FF2B5EF4-FFF2-40B4-BE49-F238E27FC236}">
                <a16:creationId xmlns:a16="http://schemas.microsoft.com/office/drawing/2014/main" id="{8A3CD457-A8AB-401B-8D1D-95B69D42C0A8}"/>
              </a:ext>
            </a:extLst>
          </p:cNvPr>
          <p:cNvGrpSpPr/>
          <p:nvPr/>
        </p:nvGrpSpPr>
        <p:grpSpPr>
          <a:xfrm>
            <a:off x="777087" y="2315189"/>
            <a:ext cx="3080880" cy="1488807"/>
            <a:chOff x="263340" y="1717523"/>
            <a:chExt cx="2893719" cy="1478613"/>
          </a:xfrm>
        </p:grpSpPr>
        <p:sp>
          <p:nvSpPr>
            <p:cNvPr id="6" name="object 12">
              <a:extLst>
                <a:ext uri="{FF2B5EF4-FFF2-40B4-BE49-F238E27FC236}">
                  <a16:creationId xmlns:a16="http://schemas.microsoft.com/office/drawing/2014/main" id="{48CD6D4C-F18A-4C28-A7E2-42FA8E5F5D84}"/>
                </a:ext>
              </a:extLst>
            </p:cNvPr>
            <p:cNvSpPr/>
            <p:nvPr/>
          </p:nvSpPr>
          <p:spPr>
            <a:xfrm>
              <a:off x="1800471" y="2340686"/>
              <a:ext cx="1356588" cy="26405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15">
              <a:extLst>
                <a:ext uri="{FF2B5EF4-FFF2-40B4-BE49-F238E27FC236}">
                  <a16:creationId xmlns:a16="http://schemas.microsoft.com/office/drawing/2014/main" id="{38F251A2-969F-4298-AC4F-051EBD7B9D81}"/>
                </a:ext>
              </a:extLst>
            </p:cNvPr>
            <p:cNvSpPr/>
            <p:nvPr/>
          </p:nvSpPr>
          <p:spPr>
            <a:xfrm>
              <a:off x="1800471" y="1717523"/>
              <a:ext cx="958903" cy="48950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16">
              <a:extLst>
                <a:ext uri="{FF2B5EF4-FFF2-40B4-BE49-F238E27FC236}">
                  <a16:creationId xmlns:a16="http://schemas.microsoft.com/office/drawing/2014/main" id="{09598AA6-9F7E-4878-AFAB-7E6EC459120A}"/>
                </a:ext>
              </a:extLst>
            </p:cNvPr>
            <p:cNvSpPr/>
            <p:nvPr/>
          </p:nvSpPr>
          <p:spPr>
            <a:xfrm>
              <a:off x="451429" y="1779854"/>
              <a:ext cx="1213417" cy="24302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25">
              <a:extLst>
                <a:ext uri="{FF2B5EF4-FFF2-40B4-BE49-F238E27FC236}">
                  <a16:creationId xmlns:a16="http://schemas.microsoft.com/office/drawing/2014/main" id="{DFAAA671-6BDD-400D-B1F2-7A69B4A0A65C}"/>
                </a:ext>
              </a:extLst>
            </p:cNvPr>
            <p:cNvSpPr/>
            <p:nvPr/>
          </p:nvSpPr>
          <p:spPr>
            <a:xfrm>
              <a:off x="263340" y="2671113"/>
              <a:ext cx="1465566" cy="52502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27">
              <a:extLst>
                <a:ext uri="{FF2B5EF4-FFF2-40B4-BE49-F238E27FC236}">
                  <a16:creationId xmlns:a16="http://schemas.microsoft.com/office/drawing/2014/main" id="{FCB951AD-3149-4C68-8B7C-CC58385FBB58}"/>
                </a:ext>
              </a:extLst>
            </p:cNvPr>
            <p:cNvSpPr/>
            <p:nvPr/>
          </p:nvSpPr>
          <p:spPr>
            <a:xfrm>
              <a:off x="350513" y="2171867"/>
              <a:ext cx="1184797" cy="52502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object 33">
            <a:extLst>
              <a:ext uri="{FF2B5EF4-FFF2-40B4-BE49-F238E27FC236}">
                <a16:creationId xmlns:a16="http://schemas.microsoft.com/office/drawing/2014/main" id="{6B481814-BD2A-4A45-A837-B95E3F643E64}"/>
              </a:ext>
            </a:extLst>
          </p:cNvPr>
          <p:cNvSpPr txBox="1"/>
          <p:nvPr/>
        </p:nvSpPr>
        <p:spPr>
          <a:xfrm>
            <a:off x="1002228" y="4033308"/>
            <a:ext cx="2534024" cy="936795"/>
          </a:xfrm>
          <a:prstGeom prst="rect">
            <a:avLst/>
          </a:prstGeom>
        </p:spPr>
        <p:txBody>
          <a:bodyPr vert="horz" wrap="square" lIns="0" tIns="13335" rIns="0" bIns="0" rtlCol="0" anchor="t">
            <a:spAutoFit/>
          </a:bodyPr>
          <a:lstStyle/>
          <a:p>
            <a:pPr marL="12065" marR="5080">
              <a:spcBef>
                <a:spcPts val="105"/>
              </a:spcBef>
              <a:defRPr/>
            </a:pP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Physicians in our </a:t>
            </a:r>
            <a:r>
              <a:rPr kumimoji="0" lang="en-US" sz="1500" b="1" i="1" u="none" strike="noStrike" kern="1200" cap="none" spc="-10" normalizeH="0" baseline="0" noProof="0" dirty="0">
                <a:ln>
                  <a:noFill/>
                </a:ln>
                <a:solidFill>
                  <a:srgbClr val="6638B6"/>
                </a:solidFill>
                <a:effectLst/>
                <a:uLnTx/>
                <a:uFillTx/>
                <a:latin typeface="Sofia Pro" panose="020B0000000000000000" pitchFamily="34" charset="0"/>
                <a:cs typeface="Calibri"/>
              </a:rPr>
              <a:t>network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are</a:t>
            </a:r>
            <a:r>
              <a:rPr kumimoji="0" lang="en-US" sz="1500" b="1" i="1" u="none" strike="noStrike" kern="1200" cap="none" spc="-70" normalizeH="0" baseline="0" noProof="0" dirty="0">
                <a:ln>
                  <a:noFill/>
                </a:ln>
                <a:solidFill>
                  <a:srgbClr val="6638B6"/>
                </a:solidFill>
                <a:effectLst/>
                <a:uLnTx/>
                <a:uFillTx/>
                <a:latin typeface="Sofia Pro" panose="020B0000000000000000" pitchFamily="34" charset="0"/>
                <a:cs typeface="Calibri"/>
              </a:rPr>
              <a:t>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pioneering</a:t>
            </a:r>
            <a:r>
              <a:rPr lang="en-US" sz="1500" b="1" i="1" spc="-5" dirty="0">
                <a:solidFill>
                  <a:srgbClr val="6638B6"/>
                </a:solidFill>
                <a:latin typeface="Sofia Pro" panose="020B0000000000000000" pitchFamily="34" charset="0"/>
                <a:cs typeface="Calibri"/>
              </a:rPr>
              <a:t>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 scientific innovation that leads to</a:t>
            </a:r>
            <a:r>
              <a:rPr lang="en-US" sz="1500" b="1" i="1" spc="-5" dirty="0">
                <a:solidFill>
                  <a:srgbClr val="6638B6"/>
                </a:solidFill>
                <a:latin typeface="Sofia Pro" panose="020B0000000000000000" pitchFamily="34" charset="0"/>
                <a:cs typeface="Calibri"/>
              </a:rPr>
              <a:t>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advancements in</a:t>
            </a:r>
            <a:r>
              <a:rPr kumimoji="0" lang="en-US" sz="1500" b="1" i="1" u="none" strike="noStrike" kern="1200" cap="none" spc="-35" normalizeH="0" baseline="0" noProof="0" dirty="0">
                <a:ln>
                  <a:noFill/>
                </a:ln>
                <a:solidFill>
                  <a:srgbClr val="6638B6"/>
                </a:solidFill>
                <a:effectLst/>
                <a:uLnTx/>
                <a:uFillTx/>
                <a:latin typeface="Sofia Pro" panose="020B0000000000000000" pitchFamily="34" charset="0"/>
                <a:cs typeface="Calibri"/>
              </a:rPr>
              <a:t>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care.</a:t>
            </a:r>
            <a:endParaRPr lang="en-US" sz="1500" b="1" i="1" u="none" strike="noStrike" kern="1200" cap="none" spc="0" normalizeH="0" baseline="0" noProof="0" dirty="0">
              <a:ln>
                <a:noFill/>
              </a:ln>
              <a:solidFill>
                <a:srgbClr val="6638B6"/>
              </a:solidFill>
              <a:effectLst/>
              <a:uLnTx/>
              <a:uFillTx/>
              <a:latin typeface="Sofia Pro" panose="020B0000000000000000" pitchFamily="34" charset="0"/>
              <a:cs typeface="Calibri"/>
            </a:endParaRPr>
          </a:p>
        </p:txBody>
      </p:sp>
      <p:grpSp>
        <p:nvGrpSpPr>
          <p:cNvPr id="27" name="Group 26">
            <a:extLst>
              <a:ext uri="{FF2B5EF4-FFF2-40B4-BE49-F238E27FC236}">
                <a16:creationId xmlns:a16="http://schemas.microsoft.com/office/drawing/2014/main" id="{97FCC4A5-89B2-4C16-92E1-DA5787F71961}"/>
              </a:ext>
            </a:extLst>
          </p:cNvPr>
          <p:cNvGrpSpPr/>
          <p:nvPr/>
        </p:nvGrpSpPr>
        <p:grpSpPr>
          <a:xfrm>
            <a:off x="5335574" y="2067040"/>
            <a:ext cx="6765147" cy="3737419"/>
            <a:chOff x="5514664" y="1566101"/>
            <a:chExt cx="5273843" cy="2808391"/>
          </a:xfrm>
        </p:grpSpPr>
        <p:pic>
          <p:nvPicPr>
            <p:cNvPr id="12" name="Picture 11">
              <a:extLst>
                <a:ext uri="{FF2B5EF4-FFF2-40B4-BE49-F238E27FC236}">
                  <a16:creationId xmlns:a16="http://schemas.microsoft.com/office/drawing/2014/main" id="{AB4E5CDA-9B31-45A1-A2E9-128536CDE6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14664" y="3282680"/>
              <a:ext cx="1564449" cy="479952"/>
            </a:xfrm>
            <a:prstGeom prst="rect">
              <a:avLst/>
            </a:prstGeom>
          </p:spPr>
        </p:pic>
        <p:pic>
          <p:nvPicPr>
            <p:cNvPr id="13" name="Picture 12">
              <a:extLst>
                <a:ext uri="{FF2B5EF4-FFF2-40B4-BE49-F238E27FC236}">
                  <a16:creationId xmlns:a16="http://schemas.microsoft.com/office/drawing/2014/main" id="{32BB2820-9C08-49A5-8F5E-0F582BF7F18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12968" y="2649646"/>
              <a:ext cx="1016264" cy="382230"/>
            </a:xfrm>
            <a:prstGeom prst="rect">
              <a:avLst/>
            </a:prstGeom>
          </p:spPr>
        </p:pic>
        <p:pic>
          <p:nvPicPr>
            <p:cNvPr id="14" name="Picture 13" descr="A close up of a logo&#10;&#10;Description automatically generated">
              <a:extLst>
                <a:ext uri="{FF2B5EF4-FFF2-40B4-BE49-F238E27FC236}">
                  <a16:creationId xmlns:a16="http://schemas.microsoft.com/office/drawing/2014/main" id="{5B857E29-0801-44FB-B8DB-8ABC96F4BED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22115" b="23145"/>
            <a:stretch/>
          </p:blipFill>
          <p:spPr>
            <a:xfrm>
              <a:off x="5615573" y="2143839"/>
              <a:ext cx="1497677" cy="447179"/>
            </a:xfrm>
            <a:prstGeom prst="rect">
              <a:avLst/>
            </a:prstGeom>
          </p:spPr>
        </p:pic>
        <p:pic>
          <p:nvPicPr>
            <p:cNvPr id="15" name="Picture 14" descr="A close up of a logo&#10;&#10;Description automatically generated">
              <a:extLst>
                <a:ext uri="{FF2B5EF4-FFF2-40B4-BE49-F238E27FC236}">
                  <a16:creationId xmlns:a16="http://schemas.microsoft.com/office/drawing/2014/main" id="{CB62CEF0-9DA1-410A-90A2-31B1B16D49E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62769" y="3263878"/>
              <a:ext cx="1625738" cy="498754"/>
            </a:xfrm>
            <a:prstGeom prst="rect">
              <a:avLst/>
            </a:prstGeom>
          </p:spPr>
        </p:pic>
        <p:pic>
          <p:nvPicPr>
            <p:cNvPr id="16" name="Picture 15" descr="A close up of a logo&#10;&#10;Description automatically generated">
              <a:extLst>
                <a:ext uri="{FF2B5EF4-FFF2-40B4-BE49-F238E27FC236}">
                  <a16:creationId xmlns:a16="http://schemas.microsoft.com/office/drawing/2014/main" id="{530BC34E-D058-41FE-A0D3-5E9252F127D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74831" y="3282680"/>
              <a:ext cx="1721613" cy="460725"/>
            </a:xfrm>
            <a:prstGeom prst="rect">
              <a:avLst/>
            </a:prstGeom>
          </p:spPr>
        </p:pic>
        <p:pic>
          <p:nvPicPr>
            <p:cNvPr id="17" name="Picture 16" descr="A close up of a logo&#10;&#10;Description automatically generated">
              <a:extLst>
                <a:ext uri="{FF2B5EF4-FFF2-40B4-BE49-F238E27FC236}">
                  <a16:creationId xmlns:a16="http://schemas.microsoft.com/office/drawing/2014/main" id="{B40C28F1-3328-43A4-A31E-86C6A7C03B3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14664" y="3865997"/>
              <a:ext cx="1588909" cy="48527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C92E9B10-1810-48B2-BF00-F470CE55E54E}"/>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t="17873" b="26350"/>
            <a:stretch/>
          </p:blipFill>
          <p:spPr>
            <a:xfrm>
              <a:off x="7488154" y="1721456"/>
              <a:ext cx="1185950" cy="360819"/>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80C32222-1326-4497-9B99-7F20F4E00CF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658317" y="2692448"/>
              <a:ext cx="1066318" cy="581628"/>
            </a:xfrm>
            <a:prstGeom prst="rect">
              <a:avLst/>
            </a:prstGeom>
          </p:spPr>
        </p:pic>
        <p:pic>
          <p:nvPicPr>
            <p:cNvPr id="20" name="Picture 19" descr="A picture containing table&#10;&#10;Description automatically generated">
              <a:extLst>
                <a:ext uri="{FF2B5EF4-FFF2-40B4-BE49-F238E27FC236}">
                  <a16:creationId xmlns:a16="http://schemas.microsoft.com/office/drawing/2014/main" id="{62D3803F-BA24-410B-B88F-21030574525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t="11558" b="11558"/>
            <a:stretch/>
          </p:blipFill>
          <p:spPr>
            <a:xfrm>
              <a:off x="7459040" y="3865997"/>
              <a:ext cx="1212520" cy="508495"/>
            </a:xfrm>
            <a:prstGeom prst="rect">
              <a:avLst/>
            </a:prstGeom>
          </p:spPr>
        </p:pic>
        <p:pic>
          <p:nvPicPr>
            <p:cNvPr id="21" name="Picture 20" descr="A picture containing table&#10;&#10;Description automatically generated">
              <a:extLst>
                <a:ext uri="{FF2B5EF4-FFF2-40B4-BE49-F238E27FC236}">
                  <a16:creationId xmlns:a16="http://schemas.microsoft.com/office/drawing/2014/main" id="{344CF951-D2F7-4DA8-97EF-936D488F19DD}"/>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16676" b="15872"/>
            <a:stretch/>
          </p:blipFill>
          <p:spPr>
            <a:xfrm>
              <a:off x="9256195" y="3844406"/>
              <a:ext cx="1296325" cy="47694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28F61FE0-1150-4A0A-B73D-BACBA6E815C9}"/>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t="22052" b="20852"/>
            <a:stretch/>
          </p:blipFill>
          <p:spPr>
            <a:xfrm>
              <a:off x="7449896" y="2774190"/>
              <a:ext cx="1461354" cy="455121"/>
            </a:xfrm>
            <a:prstGeom prst="rect">
              <a:avLst/>
            </a:prstGeom>
          </p:spPr>
        </p:pic>
        <p:pic>
          <p:nvPicPr>
            <p:cNvPr id="23" name="Picture 22" descr="A close up of a logo&#10;&#10;Description automatically generated">
              <a:extLst>
                <a:ext uri="{FF2B5EF4-FFF2-40B4-BE49-F238E27FC236}">
                  <a16:creationId xmlns:a16="http://schemas.microsoft.com/office/drawing/2014/main" id="{57F5D83D-2A14-4FE1-9E5D-91929C7CEA3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301155" y="1566101"/>
              <a:ext cx="1116780" cy="609153"/>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FE708B7A-92CB-423B-9CEE-E92FE8154DB9}"/>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t="25638" b="26317"/>
            <a:stretch/>
          </p:blipFill>
          <p:spPr>
            <a:xfrm>
              <a:off x="5613988" y="1738861"/>
              <a:ext cx="1381172" cy="361950"/>
            </a:xfrm>
            <a:prstGeom prst="rect">
              <a:avLst/>
            </a:prstGeom>
          </p:spPr>
        </p:pic>
        <p:pic>
          <p:nvPicPr>
            <p:cNvPr id="25" name="Picture 24" descr="A close up of a logo&#10;&#10;Description automatically generated">
              <a:extLst>
                <a:ext uri="{FF2B5EF4-FFF2-40B4-BE49-F238E27FC236}">
                  <a16:creationId xmlns:a16="http://schemas.microsoft.com/office/drawing/2014/main" id="{05323F0A-2E66-4D98-A481-ABE4EB2D733A}"/>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t="20351" b="25604"/>
            <a:stretch/>
          </p:blipFill>
          <p:spPr>
            <a:xfrm>
              <a:off x="9256195" y="2138667"/>
              <a:ext cx="1203879" cy="354894"/>
            </a:xfrm>
            <a:prstGeom prst="rect">
              <a:avLst/>
            </a:prstGeom>
          </p:spPr>
        </p:pic>
      </p:grpSp>
      <p:sp>
        <p:nvSpPr>
          <p:cNvPr id="29" name="TextBox 28">
            <a:extLst>
              <a:ext uri="{FF2B5EF4-FFF2-40B4-BE49-F238E27FC236}">
                <a16:creationId xmlns:a16="http://schemas.microsoft.com/office/drawing/2014/main" id="{0E6BA18B-A6BA-4D55-B775-1727CB9AF846}"/>
              </a:ext>
            </a:extLst>
          </p:cNvPr>
          <p:cNvSpPr txBox="1"/>
          <p:nvPr/>
        </p:nvSpPr>
        <p:spPr>
          <a:xfrm>
            <a:off x="695409" y="719158"/>
            <a:ext cx="1011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003C71"/>
                </a:solidFill>
                <a:effectLst/>
                <a:uLnTx/>
                <a:uFillTx/>
                <a:latin typeface="Sofia Pro Black" panose="020B0000000000000000" pitchFamily="34" charset="0"/>
                <a:ea typeface="+mn-ea"/>
                <a:cs typeface="+mn-cs"/>
              </a:rPr>
              <a:t>CANOPY HEALTH </a:t>
            </a:r>
            <a:r>
              <a:rPr lang="en-US" altLang="en-US" sz="3600" dirty="0">
                <a:solidFill>
                  <a:srgbClr val="003C71"/>
                </a:solidFill>
                <a:latin typeface="Sofia Pro Black" panose="020B0000000000000000" pitchFamily="34" charset="0"/>
              </a:rPr>
              <a:t>PROVIDER </a:t>
            </a:r>
            <a:r>
              <a:rPr kumimoji="0" lang="en-US" altLang="en-US" sz="3600" b="0" i="0" u="none" strike="noStrike" kern="1200" cap="none" spc="0" normalizeH="0" baseline="0" noProof="0" dirty="0">
                <a:ln>
                  <a:noFill/>
                </a:ln>
                <a:solidFill>
                  <a:srgbClr val="003C71"/>
                </a:solidFill>
                <a:effectLst/>
                <a:uLnTx/>
                <a:uFillTx/>
                <a:latin typeface="Sofia Pro Black" panose="020B0000000000000000" pitchFamily="34" charset="0"/>
                <a:ea typeface="+mn-ea"/>
                <a:cs typeface="+mn-cs"/>
              </a:rPr>
              <a:t>NETWORK</a:t>
            </a:r>
          </a:p>
        </p:txBody>
      </p:sp>
      <p:pic>
        <p:nvPicPr>
          <p:cNvPr id="30" name="Picture 29" descr="Text&#10;&#10;Description automatically generated">
            <a:extLst>
              <a:ext uri="{FF2B5EF4-FFF2-40B4-BE49-F238E27FC236}">
                <a16:creationId xmlns:a16="http://schemas.microsoft.com/office/drawing/2014/main" id="{83C0E302-ABE9-4F09-A6E0-9AB51562E43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80702" y="2882708"/>
            <a:ext cx="2038211" cy="559716"/>
          </a:xfrm>
          <a:prstGeom prst="rect">
            <a:avLst/>
          </a:prstGeom>
        </p:spPr>
      </p:pic>
      <p:pic>
        <p:nvPicPr>
          <p:cNvPr id="38" name="Audio 37">
            <a:hlinkClick r:id="" action="ppaction://media"/>
            <a:extLst>
              <a:ext uri="{FF2B5EF4-FFF2-40B4-BE49-F238E27FC236}">
                <a16:creationId xmlns:a16="http://schemas.microsoft.com/office/drawing/2014/main" id="{AB87BC10-946D-4F83-A935-746818679ADE}"/>
              </a:ext>
            </a:extLst>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41568024"/>
      </p:ext>
    </p:extLst>
  </p:cSld>
  <p:clrMapOvr>
    <a:masterClrMapping/>
  </p:clrMapOvr>
  <mc:AlternateContent xmlns:mc="http://schemas.openxmlformats.org/markup-compatibility/2006" xmlns:p14="http://schemas.microsoft.com/office/powerpoint/2010/main">
    <mc:Choice Requires="p14">
      <p:transition spd="slow" p14:dur="2000" advTm="22936"/>
    </mc:Choice>
    <mc:Fallback xmlns="">
      <p:transition spd="slow" advTm="22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77443E-7A60-42BD-A580-475D21CA31D2}"/>
              </a:ext>
            </a:extLst>
          </p:cNvPr>
          <p:cNvSpPr>
            <a:spLocks noGrp="1"/>
          </p:cNvSpPr>
          <p:nvPr>
            <p:ph type="sldNum" sz="quarter" idx="4"/>
          </p:nvPr>
        </p:nvSpPr>
        <p:spPr/>
        <p:txBody>
          <a:bodyPr/>
          <a:lstStyle/>
          <a:p>
            <a:fld id="{4E4E4B4C-A0F8-6D4C-AE8D-531191AC303C}" type="slidenum">
              <a:rPr lang="en-US" smtClean="0"/>
              <a:pPr/>
              <a:t>6</a:t>
            </a:fld>
            <a:endParaRPr lang="en-US" dirty="0"/>
          </a:p>
        </p:txBody>
      </p:sp>
      <p:sp>
        <p:nvSpPr>
          <p:cNvPr id="3" name="Title 1">
            <a:extLst>
              <a:ext uri="{FF2B5EF4-FFF2-40B4-BE49-F238E27FC236}">
                <a16:creationId xmlns:a16="http://schemas.microsoft.com/office/drawing/2014/main" id="{9C8E8559-260E-438D-A8AA-D6ED9EDB83E0}"/>
              </a:ext>
            </a:extLst>
          </p:cNvPr>
          <p:cNvSpPr txBox="1">
            <a:spLocks/>
          </p:cNvSpPr>
          <p:nvPr/>
        </p:nvSpPr>
        <p:spPr>
          <a:xfrm>
            <a:off x="331348" y="583971"/>
            <a:ext cx="11529304" cy="89736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dirty="0">
                <a:solidFill>
                  <a:srgbClr val="003C71"/>
                </a:solidFill>
                <a:latin typeface="Sofia Pro Black" panose="020B0000000000000000" pitchFamily="34" charset="0"/>
                <a:ea typeface="+mn-ea"/>
                <a:cs typeface="+mn-cs"/>
              </a:rPr>
              <a:t>Value Added Benefits for Choosing Canopy Health</a:t>
            </a:r>
          </a:p>
        </p:txBody>
      </p:sp>
      <p:sp>
        <p:nvSpPr>
          <p:cNvPr id="91" name="object 13">
            <a:extLst>
              <a:ext uri="{FF2B5EF4-FFF2-40B4-BE49-F238E27FC236}">
                <a16:creationId xmlns:a16="http://schemas.microsoft.com/office/drawing/2014/main" id="{ACB99609-7F09-44D6-B32D-6704A364E52A}"/>
              </a:ext>
            </a:extLst>
          </p:cNvPr>
          <p:cNvSpPr/>
          <p:nvPr/>
        </p:nvSpPr>
        <p:spPr>
          <a:xfrm>
            <a:off x="432324" y="1417349"/>
            <a:ext cx="4790267" cy="380177"/>
          </a:xfrm>
          <a:prstGeom prst="rect">
            <a:avLst/>
          </a:prstGeom>
          <a:blipFill>
            <a:blip r:embed="rId4" cstate="print"/>
            <a:stretch>
              <a:fillRect/>
            </a:stretch>
          </a:blipFill>
        </p:spPr>
        <p:txBody>
          <a:bodyPr wrap="square" lIns="0" tIns="0" rIns="0" bIns="0" rtlCol="0"/>
          <a:lstStyle/>
          <a:p>
            <a:endParaRPr dirty="0"/>
          </a:p>
        </p:txBody>
      </p:sp>
      <p:sp>
        <p:nvSpPr>
          <p:cNvPr id="92" name="object 8">
            <a:extLst>
              <a:ext uri="{FF2B5EF4-FFF2-40B4-BE49-F238E27FC236}">
                <a16:creationId xmlns:a16="http://schemas.microsoft.com/office/drawing/2014/main" id="{097AE17F-5B21-4BCC-BA24-4E623A70859D}"/>
              </a:ext>
            </a:extLst>
          </p:cNvPr>
          <p:cNvSpPr txBox="1"/>
          <p:nvPr/>
        </p:nvSpPr>
        <p:spPr>
          <a:xfrm>
            <a:off x="432324" y="1963668"/>
            <a:ext cx="10921475" cy="849271"/>
          </a:xfrm>
          <a:prstGeom prst="rect">
            <a:avLst/>
          </a:prstGeom>
        </p:spPr>
        <p:txBody>
          <a:bodyPr vert="horz" wrap="square" lIns="0" tIns="22860" rIns="0" bIns="0" rtlCol="0">
            <a:spAutoFit/>
          </a:bodyPr>
          <a:lstStyle/>
          <a:p>
            <a:pPr marL="12700">
              <a:lnSpc>
                <a:spcPct val="100000"/>
              </a:lnSpc>
              <a:spcBef>
                <a:spcPts val="560"/>
              </a:spcBef>
            </a:pPr>
            <a:r>
              <a:rPr sz="1900" dirty="0">
                <a:solidFill>
                  <a:srgbClr val="003D6B"/>
                </a:solidFill>
                <a:latin typeface="Sofia Pro Bold"/>
                <a:cs typeface="Sofia Pro Bold"/>
              </a:rPr>
              <a:t>A</a:t>
            </a:r>
            <a:r>
              <a:rPr sz="1900" spc="-145" dirty="0">
                <a:solidFill>
                  <a:srgbClr val="003D6B"/>
                </a:solidFill>
                <a:latin typeface="Sofia Pro Bold"/>
                <a:cs typeface="Sofia Pro Bold"/>
              </a:rPr>
              <a:t> </a:t>
            </a:r>
            <a:r>
              <a:rPr sz="1900" spc="-30" dirty="0">
                <a:solidFill>
                  <a:srgbClr val="003D6B"/>
                </a:solidFill>
                <a:latin typeface="Sofia Pro Bold"/>
                <a:cs typeface="Sofia Pro Bold"/>
              </a:rPr>
              <a:t>New</a:t>
            </a:r>
            <a:r>
              <a:rPr sz="1900" spc="-180" dirty="0">
                <a:solidFill>
                  <a:srgbClr val="003D6B"/>
                </a:solidFill>
                <a:latin typeface="Sofia Pro Bold"/>
                <a:cs typeface="Sofia Pro Bold"/>
              </a:rPr>
              <a:t> </a:t>
            </a:r>
            <a:r>
              <a:rPr sz="1900" spc="-35" dirty="0">
                <a:solidFill>
                  <a:srgbClr val="003D6B"/>
                </a:solidFill>
                <a:latin typeface="Sofia Pro Bold"/>
                <a:cs typeface="Sofia Pro Bold"/>
              </a:rPr>
              <a:t>Approach</a:t>
            </a:r>
            <a:r>
              <a:rPr sz="1900" spc="-105" dirty="0">
                <a:solidFill>
                  <a:srgbClr val="003D6B"/>
                </a:solidFill>
                <a:latin typeface="Sofia Pro Bold"/>
                <a:cs typeface="Sofia Pro Bold"/>
              </a:rPr>
              <a:t> </a:t>
            </a:r>
            <a:r>
              <a:rPr sz="1900" spc="-20" dirty="0">
                <a:solidFill>
                  <a:srgbClr val="003D6B"/>
                </a:solidFill>
                <a:latin typeface="Sofia Pro Bold"/>
                <a:cs typeface="Sofia Pro Bold"/>
              </a:rPr>
              <a:t>to</a:t>
            </a:r>
            <a:r>
              <a:rPr sz="1900" spc="-80" dirty="0">
                <a:solidFill>
                  <a:srgbClr val="003D6B"/>
                </a:solidFill>
                <a:latin typeface="Sofia Pro Bold"/>
                <a:cs typeface="Sofia Pro Bold"/>
              </a:rPr>
              <a:t> </a:t>
            </a:r>
            <a:r>
              <a:rPr sz="1900" spc="-40" dirty="0">
                <a:solidFill>
                  <a:srgbClr val="003D6B"/>
                </a:solidFill>
                <a:latin typeface="Sofia Pro Bold"/>
                <a:cs typeface="Sofia Pro Bold"/>
              </a:rPr>
              <a:t>Referrals</a:t>
            </a:r>
            <a:endParaRPr sz="1900" dirty="0">
              <a:latin typeface="Sofia Pro Bold"/>
              <a:cs typeface="Sofia Pro Bold"/>
            </a:endParaRPr>
          </a:p>
          <a:p>
            <a:pPr marL="12700" marR="5080">
              <a:lnSpc>
                <a:spcPct val="116700"/>
              </a:lnSpc>
              <a:spcBef>
                <a:spcPts val="350"/>
              </a:spcBef>
            </a:pPr>
            <a:r>
              <a:rPr lang="en-US" sz="1400" dirty="0">
                <a:solidFill>
                  <a:srgbClr val="003D6B"/>
                </a:solidFill>
                <a:latin typeface="Sofia Pro Light" panose="020B0000000000000000" pitchFamily="34" charset="0"/>
                <a:cs typeface="Sofia Pro Light"/>
              </a:rPr>
              <a:t>Canopy Health </a:t>
            </a:r>
            <a:r>
              <a:rPr sz="1400" dirty="0">
                <a:solidFill>
                  <a:srgbClr val="003D6B"/>
                </a:solidFill>
                <a:latin typeface="Sofia Pro Light" panose="020B0000000000000000" pitchFamily="34" charset="0"/>
                <a:cs typeface="Sofia Pro Light"/>
              </a:rPr>
              <a:t>believe</a:t>
            </a:r>
            <a:r>
              <a:rPr lang="en-US" sz="1400" dirty="0">
                <a:solidFill>
                  <a:srgbClr val="003D6B"/>
                </a:solidFill>
                <a:latin typeface="Sofia Pro Light" panose="020B0000000000000000" pitchFamily="34" charset="0"/>
                <a:cs typeface="Sofia Pro Light"/>
              </a:rPr>
              <a:t>s</a:t>
            </a:r>
            <a:r>
              <a:rPr sz="1400" dirty="0">
                <a:solidFill>
                  <a:srgbClr val="003D6B"/>
                </a:solidFill>
                <a:latin typeface="Sofia Pro Light" panose="020B0000000000000000" pitchFamily="34" charset="0"/>
                <a:cs typeface="Sofia Pro Light"/>
              </a:rPr>
              <a:t> </a:t>
            </a:r>
            <a:r>
              <a:rPr lang="en-US" sz="1400" dirty="0">
                <a:solidFill>
                  <a:srgbClr val="003D6B"/>
                </a:solidFill>
                <a:latin typeface="Sofia Pro Light" panose="020B0000000000000000" pitchFamily="34" charset="0"/>
                <a:cs typeface="Sofia Pro Light"/>
              </a:rPr>
              <a:t>members</a:t>
            </a:r>
            <a:r>
              <a:rPr sz="1400" dirty="0">
                <a:solidFill>
                  <a:srgbClr val="003D6B"/>
                </a:solidFill>
                <a:latin typeface="Sofia Pro Light" panose="020B0000000000000000" pitchFamily="34" charset="0"/>
                <a:cs typeface="Sofia Pro Light"/>
              </a:rPr>
              <a:t> should have an active role in their care. With Canopy Health members work with their primary care  physician to make care choices that fit their lifestyle. Accessing care where you live, work and</a:t>
            </a:r>
            <a:r>
              <a:rPr sz="1400" spc="-30" dirty="0">
                <a:solidFill>
                  <a:srgbClr val="003D6B"/>
                </a:solidFill>
                <a:latin typeface="Sofia Pro Light" panose="020B0000000000000000" pitchFamily="34" charset="0"/>
                <a:cs typeface="Sofia Pro Light"/>
              </a:rPr>
              <a:t> </a:t>
            </a:r>
            <a:r>
              <a:rPr sz="1400" dirty="0">
                <a:solidFill>
                  <a:srgbClr val="003D6B"/>
                </a:solidFill>
                <a:latin typeface="Sofia Pro Light" panose="020B0000000000000000" pitchFamily="34" charset="0"/>
                <a:cs typeface="Sofia Pro Light"/>
              </a:rPr>
              <a:t>play!</a:t>
            </a:r>
            <a:endParaRPr sz="1400" dirty="0">
              <a:latin typeface="Sofia Pro Light" panose="020B0000000000000000" pitchFamily="34" charset="0"/>
              <a:cs typeface="Sofia Pro Light"/>
            </a:endParaRPr>
          </a:p>
        </p:txBody>
      </p:sp>
      <p:sp>
        <p:nvSpPr>
          <p:cNvPr id="93" name="object 7">
            <a:extLst>
              <a:ext uri="{FF2B5EF4-FFF2-40B4-BE49-F238E27FC236}">
                <a16:creationId xmlns:a16="http://schemas.microsoft.com/office/drawing/2014/main" id="{6719B087-2148-4F11-B8DA-976B3E228851}"/>
              </a:ext>
            </a:extLst>
          </p:cNvPr>
          <p:cNvSpPr txBox="1"/>
          <p:nvPr/>
        </p:nvSpPr>
        <p:spPr>
          <a:xfrm>
            <a:off x="431921" y="3249186"/>
            <a:ext cx="4366968" cy="305212"/>
          </a:xfrm>
          <a:prstGeom prst="rect">
            <a:avLst/>
          </a:prstGeom>
        </p:spPr>
        <p:txBody>
          <a:bodyPr vert="horz" wrap="square" lIns="0" tIns="12700" rIns="0" bIns="0" rtlCol="0">
            <a:spAutoFit/>
          </a:bodyPr>
          <a:lstStyle/>
          <a:p>
            <a:pPr marL="12700">
              <a:spcBef>
                <a:spcPts val="100"/>
              </a:spcBef>
            </a:pPr>
            <a:r>
              <a:rPr sz="1900" spc="-35" dirty="0">
                <a:solidFill>
                  <a:srgbClr val="003D6B"/>
                </a:solidFill>
                <a:latin typeface="Sofia Pro Bold"/>
                <a:cs typeface="Sofia Pro Bold"/>
              </a:rPr>
              <a:t>Easy</a:t>
            </a:r>
            <a:r>
              <a:rPr lang="en-US" sz="1900" spc="-35" dirty="0">
                <a:solidFill>
                  <a:srgbClr val="003D6B"/>
                </a:solidFill>
                <a:latin typeface="Sofia Pro Bold"/>
                <a:cs typeface="Sofia Pro Bold"/>
              </a:rPr>
              <a:t> Access </a:t>
            </a:r>
            <a:r>
              <a:rPr lang="en-US" sz="1900" spc="-20" dirty="0">
                <a:solidFill>
                  <a:srgbClr val="003D6B"/>
                </a:solidFill>
                <a:latin typeface="Sofia Pro Bold"/>
                <a:cs typeface="Sofia Pro Bold"/>
              </a:rPr>
              <a:t>to</a:t>
            </a:r>
            <a:r>
              <a:rPr lang="en-US" sz="1900" spc="-195" dirty="0">
                <a:solidFill>
                  <a:srgbClr val="003D6B"/>
                </a:solidFill>
                <a:latin typeface="Sofia Pro Bold"/>
                <a:cs typeface="Sofia Pro Bold"/>
              </a:rPr>
              <a:t> </a:t>
            </a:r>
            <a:r>
              <a:rPr lang="en-US" sz="1900" spc="-40" dirty="0">
                <a:solidFill>
                  <a:srgbClr val="003D6B"/>
                </a:solidFill>
                <a:latin typeface="Sofia Pro Bold"/>
                <a:cs typeface="Sofia Pro Bold"/>
              </a:rPr>
              <a:t>Specialists</a:t>
            </a:r>
            <a:endParaRPr lang="en-US" sz="1900" dirty="0">
              <a:latin typeface="Sofia Pro Bold"/>
              <a:cs typeface="Sofia Pro Bold"/>
            </a:endParaRPr>
          </a:p>
        </p:txBody>
      </p:sp>
      <p:sp>
        <p:nvSpPr>
          <p:cNvPr id="94" name="object 9">
            <a:extLst>
              <a:ext uri="{FF2B5EF4-FFF2-40B4-BE49-F238E27FC236}">
                <a16:creationId xmlns:a16="http://schemas.microsoft.com/office/drawing/2014/main" id="{9111E119-3D90-4E12-B2D2-14C4F0EDFBB7}"/>
              </a:ext>
            </a:extLst>
          </p:cNvPr>
          <p:cNvSpPr txBox="1"/>
          <p:nvPr/>
        </p:nvSpPr>
        <p:spPr>
          <a:xfrm>
            <a:off x="432324" y="3516292"/>
            <a:ext cx="10921475" cy="1828065"/>
          </a:xfrm>
          <a:prstGeom prst="rect">
            <a:avLst/>
          </a:prstGeom>
        </p:spPr>
        <p:txBody>
          <a:bodyPr vert="horz" wrap="square" lIns="0" tIns="103505" rIns="0" bIns="0" rtlCol="0">
            <a:spAutoFit/>
          </a:bodyPr>
          <a:lstStyle/>
          <a:p>
            <a:pPr marL="226695" marR="113664" indent="-168910">
              <a:lnSpc>
                <a:spcPct val="100000"/>
              </a:lnSpc>
              <a:buAutoNum type="arabicPeriod"/>
              <a:tabLst>
                <a:tab pos="227329" algn="l"/>
              </a:tabLst>
            </a:pPr>
            <a:r>
              <a:rPr sz="1400" dirty="0">
                <a:solidFill>
                  <a:srgbClr val="003D6B"/>
                </a:solidFill>
                <a:latin typeface="Sofia Pro Light" panose="020B0000000000000000" pitchFamily="34" charset="0"/>
              </a:rPr>
              <a:t>Members meet with their primary  care physician</a:t>
            </a:r>
            <a:r>
              <a:rPr lang="en-US" sz="1400" dirty="0">
                <a:solidFill>
                  <a:srgbClr val="003D6B"/>
                </a:solidFill>
                <a:latin typeface="Sofia Pro Light" panose="020B0000000000000000" pitchFamily="34" charset="0"/>
              </a:rPr>
              <a:t> </a:t>
            </a:r>
            <a:r>
              <a:rPr sz="1400" dirty="0">
                <a:solidFill>
                  <a:srgbClr val="003D6B"/>
                </a:solidFill>
                <a:latin typeface="Sofia Pro Light" panose="020B0000000000000000" pitchFamily="34" charset="0"/>
              </a:rPr>
              <a:t>(PCP) to explore treatment options.</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226695" marR="113664" indent="-168910">
              <a:lnSpc>
                <a:spcPct val="100000"/>
              </a:lnSpc>
              <a:buAutoNum type="arabicPeriod"/>
              <a:tabLst>
                <a:tab pos="227329" algn="l"/>
              </a:tabLst>
            </a:pPr>
            <a:r>
              <a:rPr sz="1400" dirty="0">
                <a:solidFill>
                  <a:srgbClr val="003D6B"/>
                </a:solidFill>
                <a:latin typeface="Sofia Pro Light" panose="020B0000000000000000" pitchFamily="34" charset="0"/>
              </a:rPr>
              <a:t>If a specialist is required, your PCP  will discuss with you the best option  within our network.</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226695" marR="113664" indent="-168910">
              <a:lnSpc>
                <a:spcPct val="100000"/>
              </a:lnSpc>
              <a:buAutoNum type="arabicPeriod"/>
              <a:tabLst>
                <a:tab pos="227329" algn="l"/>
              </a:tabLst>
            </a:pPr>
            <a:r>
              <a:rPr sz="1400" dirty="0">
                <a:solidFill>
                  <a:srgbClr val="003D6B"/>
                </a:solidFill>
                <a:latin typeface="Sofia Pro Light" panose="020B0000000000000000" pitchFamily="34" charset="0"/>
              </a:rPr>
              <a:t>Referral requests are processed quickly and efficiently, including  alerting members and providers.  Through the Alliance Referral  Program common services offered  by the approved specialist don’t require additional authorizations.</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226695" marR="113664" indent="-168910">
              <a:lnSpc>
                <a:spcPct val="100000"/>
              </a:lnSpc>
              <a:buAutoNum type="arabicPeriod"/>
              <a:tabLst>
                <a:tab pos="227329" algn="l"/>
              </a:tabLst>
            </a:pPr>
            <a:r>
              <a:rPr sz="1400" dirty="0">
                <a:solidFill>
                  <a:srgbClr val="003D6B"/>
                </a:solidFill>
                <a:latin typeface="Sofia Pro Light" panose="020B0000000000000000" pitchFamily="34" charset="0"/>
              </a:rPr>
              <a:t>Upon approval, the member can  schedule an appointment with the  specialist.</a:t>
            </a:r>
          </a:p>
        </p:txBody>
      </p:sp>
      <p:pic>
        <p:nvPicPr>
          <p:cNvPr id="7" name="Audio 6">
            <a:hlinkClick r:id="" action="ppaction://media"/>
            <a:extLst>
              <a:ext uri="{FF2B5EF4-FFF2-40B4-BE49-F238E27FC236}">
                <a16:creationId xmlns:a16="http://schemas.microsoft.com/office/drawing/2014/main" id="{E43050FA-C82F-4FF8-B45B-3C018FA26F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32526338"/>
      </p:ext>
    </p:extLst>
  </p:cSld>
  <p:clrMapOvr>
    <a:masterClrMapping/>
  </p:clrMapOvr>
  <mc:AlternateContent xmlns:mc="http://schemas.openxmlformats.org/markup-compatibility/2006" xmlns:p14="http://schemas.microsoft.com/office/powerpoint/2010/main">
    <mc:Choice Requires="p14">
      <p:transition spd="slow" p14:dur="2000" advTm="67270"/>
    </mc:Choice>
    <mc:Fallback xmlns="">
      <p:transition spd="slow" advTm="67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77443E-7A60-42BD-A580-475D21CA31D2}"/>
              </a:ext>
            </a:extLst>
          </p:cNvPr>
          <p:cNvSpPr>
            <a:spLocks noGrp="1"/>
          </p:cNvSpPr>
          <p:nvPr>
            <p:ph type="sldNum" sz="quarter" idx="4"/>
          </p:nvPr>
        </p:nvSpPr>
        <p:spPr/>
        <p:txBody>
          <a:bodyPr/>
          <a:lstStyle/>
          <a:p>
            <a:fld id="{4E4E4B4C-A0F8-6D4C-AE8D-531191AC303C}" type="slidenum">
              <a:rPr lang="en-US" smtClean="0"/>
              <a:pPr/>
              <a:t>7</a:t>
            </a:fld>
            <a:endParaRPr lang="en-US" dirty="0"/>
          </a:p>
        </p:txBody>
      </p:sp>
      <p:sp>
        <p:nvSpPr>
          <p:cNvPr id="3" name="Title 1">
            <a:extLst>
              <a:ext uri="{FF2B5EF4-FFF2-40B4-BE49-F238E27FC236}">
                <a16:creationId xmlns:a16="http://schemas.microsoft.com/office/drawing/2014/main" id="{9C8E8559-260E-438D-A8AA-D6ED9EDB83E0}"/>
              </a:ext>
            </a:extLst>
          </p:cNvPr>
          <p:cNvSpPr txBox="1">
            <a:spLocks/>
          </p:cNvSpPr>
          <p:nvPr/>
        </p:nvSpPr>
        <p:spPr>
          <a:xfrm>
            <a:off x="331348" y="583971"/>
            <a:ext cx="11529304" cy="89736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dirty="0">
                <a:solidFill>
                  <a:srgbClr val="003C71"/>
                </a:solidFill>
                <a:latin typeface="Sofia Pro Black" panose="020B0000000000000000" pitchFamily="34" charset="0"/>
                <a:ea typeface="+mn-ea"/>
                <a:cs typeface="+mn-cs"/>
              </a:rPr>
              <a:t>Value Added Benefits for Choosing Canopy Health</a:t>
            </a:r>
          </a:p>
        </p:txBody>
      </p:sp>
      <p:sp>
        <p:nvSpPr>
          <p:cNvPr id="4" name="object 38">
            <a:extLst>
              <a:ext uri="{FF2B5EF4-FFF2-40B4-BE49-F238E27FC236}">
                <a16:creationId xmlns:a16="http://schemas.microsoft.com/office/drawing/2014/main" id="{9A5EC64E-5E75-4515-A076-21FDA0E28DBA}"/>
              </a:ext>
            </a:extLst>
          </p:cNvPr>
          <p:cNvSpPr txBox="1"/>
          <p:nvPr/>
        </p:nvSpPr>
        <p:spPr>
          <a:xfrm>
            <a:off x="649114" y="1835002"/>
            <a:ext cx="4893270" cy="3421386"/>
          </a:xfrm>
          <a:prstGeom prst="rect">
            <a:avLst/>
          </a:prstGeom>
        </p:spPr>
        <p:txBody>
          <a:bodyPr vert="horz" wrap="square" lIns="0" tIns="12700" rIns="0" bIns="0" rtlCol="0">
            <a:spAutoFit/>
          </a:bodyPr>
          <a:lstStyle/>
          <a:p>
            <a:pPr marL="12700" marR="5080">
              <a:lnSpc>
                <a:spcPct val="108300"/>
              </a:lnSpc>
              <a:spcBef>
                <a:spcPts val="100"/>
              </a:spcBef>
            </a:pPr>
            <a:r>
              <a:rPr sz="1400" dirty="0">
                <a:solidFill>
                  <a:srgbClr val="003E6A"/>
                </a:solidFill>
                <a:latin typeface="Sofia Pro Light"/>
                <a:cs typeface="Sofia Pro Light"/>
              </a:rPr>
              <a:t>Our new digital platforms help unify the Canopy Health alliance experience </a:t>
            </a:r>
            <a:r>
              <a:rPr sz="1400" spc="-5" dirty="0">
                <a:solidFill>
                  <a:srgbClr val="003E6A"/>
                </a:solidFill>
                <a:latin typeface="Sofia Pro Light"/>
                <a:cs typeface="Sofia Pro Light"/>
              </a:rPr>
              <a:t>by </a:t>
            </a:r>
            <a:r>
              <a:rPr sz="1400" dirty="0">
                <a:solidFill>
                  <a:srgbClr val="003E6A"/>
                </a:solidFill>
                <a:latin typeface="Sofia Pro Light"/>
                <a:cs typeface="Sofia Pro Light"/>
              </a:rPr>
              <a:t>empowering  members with streamlined </a:t>
            </a:r>
            <a:r>
              <a:rPr sz="1400" spc="-5" dirty="0">
                <a:solidFill>
                  <a:srgbClr val="003E6A"/>
                </a:solidFill>
                <a:latin typeface="Sofia Pro Light"/>
                <a:cs typeface="Sofia Pro Light"/>
              </a:rPr>
              <a:t>access to </a:t>
            </a:r>
            <a:r>
              <a:rPr sz="1400" dirty="0">
                <a:solidFill>
                  <a:srgbClr val="003E6A"/>
                </a:solidFill>
                <a:latin typeface="Sofia Pro Light"/>
                <a:cs typeface="Sofia Pro Light"/>
              </a:rPr>
              <a:t>the online tools they need </a:t>
            </a:r>
            <a:r>
              <a:rPr sz="1400" spc="-5" dirty="0">
                <a:solidFill>
                  <a:srgbClr val="003E6A"/>
                </a:solidFill>
                <a:latin typeface="Sofia Pro Light"/>
                <a:cs typeface="Sofia Pro Light"/>
              </a:rPr>
              <a:t>to </a:t>
            </a:r>
            <a:r>
              <a:rPr sz="1400" dirty="0">
                <a:solidFill>
                  <a:srgbClr val="003E6A"/>
                </a:solidFill>
                <a:latin typeface="Sofia Pro Light"/>
                <a:cs typeface="Sofia Pro Light"/>
              </a:rPr>
              <a:t>monitor healthcare </a:t>
            </a:r>
            <a:r>
              <a:rPr sz="1400" spc="-5" dirty="0">
                <a:solidFill>
                  <a:srgbClr val="003E6A"/>
                </a:solidFill>
                <a:latin typeface="Sofia Pro Light"/>
                <a:cs typeface="Sofia Pro Light"/>
              </a:rPr>
              <a:t>costs, </a:t>
            </a:r>
            <a:r>
              <a:rPr sz="1400" spc="10" dirty="0">
                <a:solidFill>
                  <a:srgbClr val="003E6A"/>
                </a:solidFill>
                <a:latin typeface="Sofia Pro Light"/>
                <a:cs typeface="Sofia Pro Light"/>
              </a:rPr>
              <a:t>find </a:t>
            </a:r>
            <a:r>
              <a:rPr sz="1400" dirty="0">
                <a:solidFill>
                  <a:srgbClr val="003E6A"/>
                </a:solidFill>
                <a:latin typeface="Sofia Pro Light"/>
                <a:cs typeface="Sofia Pro Light"/>
              </a:rPr>
              <a:t>a doctor or other service, or virtually consult with a medical</a:t>
            </a:r>
            <a:r>
              <a:rPr sz="1400" spc="-150" dirty="0">
                <a:solidFill>
                  <a:srgbClr val="003E6A"/>
                </a:solidFill>
                <a:latin typeface="Sofia Pro Light"/>
                <a:cs typeface="Sofia Pro Light"/>
              </a:rPr>
              <a:t> </a:t>
            </a:r>
            <a:r>
              <a:rPr sz="1400" dirty="0">
                <a:solidFill>
                  <a:srgbClr val="003E6A"/>
                </a:solidFill>
                <a:latin typeface="Sofia Pro Light"/>
                <a:cs typeface="Sofia Pro Light"/>
              </a:rPr>
              <a:t>professional.</a:t>
            </a:r>
            <a:r>
              <a:rPr lang="en-US" sz="1400" dirty="0">
                <a:solidFill>
                  <a:srgbClr val="003E6A"/>
                </a:solidFill>
                <a:latin typeface="Sofia Pro Light"/>
                <a:cs typeface="Sofia Pro Light"/>
              </a:rPr>
              <a:t> Canopy Health offers the following features on the app and member portal:</a:t>
            </a:r>
          </a:p>
          <a:p>
            <a:pPr marL="12700" marR="5080">
              <a:lnSpc>
                <a:spcPct val="108300"/>
              </a:lnSpc>
              <a:spcBef>
                <a:spcPts val="100"/>
              </a:spcBef>
            </a:pPr>
            <a:endParaRPr lang="en-US" sz="1400" dirty="0">
              <a:solidFill>
                <a:srgbClr val="003E6A"/>
              </a:solidFill>
              <a:latin typeface="Sofia Pro Light"/>
              <a:cs typeface="Sofia Pro Light"/>
            </a:endParaRPr>
          </a:p>
          <a:p>
            <a:pPr marL="742950" lvl="1" indent="-285750">
              <a:buFontTx/>
              <a:buChar char="─"/>
            </a:pPr>
            <a:r>
              <a:rPr lang="en-US" sz="1400" dirty="0">
                <a:solidFill>
                  <a:srgbClr val="003D6B"/>
                </a:solidFill>
                <a:latin typeface="Sofia Pro Light" panose="020B0000000000000000" pitchFamily="34" charset="0"/>
              </a:rPr>
              <a:t>Search for Canopy Health providers</a:t>
            </a:r>
          </a:p>
          <a:p>
            <a:pPr marL="742950" lvl="1" indent="-285750">
              <a:buFontTx/>
              <a:buChar char="─"/>
            </a:pPr>
            <a:r>
              <a:rPr lang="en-US" sz="1400" dirty="0">
                <a:solidFill>
                  <a:srgbClr val="003D6B"/>
                </a:solidFill>
                <a:latin typeface="Sofia Pro Light" panose="020B0000000000000000" pitchFamily="34" charset="0"/>
                <a:cs typeface="Sofia Pro Light"/>
              </a:rPr>
              <a:t>Review your Benefit Summary</a:t>
            </a:r>
          </a:p>
          <a:p>
            <a:pPr marL="742950" lvl="1" indent="-285750">
              <a:buFontTx/>
              <a:buChar char="─"/>
            </a:pPr>
            <a:r>
              <a:rPr lang="en-US" sz="1400" dirty="0">
                <a:solidFill>
                  <a:srgbClr val="003D6B"/>
                </a:solidFill>
                <a:latin typeface="Sofia Pro Light" panose="020B0000000000000000" pitchFamily="34" charset="0"/>
                <a:cs typeface="Sofia Pro Light"/>
              </a:rPr>
              <a:t>Access your Virtual ID Card</a:t>
            </a:r>
          </a:p>
          <a:p>
            <a:pPr marL="742950" lvl="1" indent="-285750">
              <a:buFontTx/>
              <a:buChar char="─"/>
            </a:pPr>
            <a:r>
              <a:rPr lang="en-US" sz="1400" dirty="0">
                <a:solidFill>
                  <a:srgbClr val="003D6B"/>
                </a:solidFill>
                <a:latin typeface="Sofia Pro Light" panose="020B0000000000000000" pitchFamily="34" charset="0"/>
                <a:cs typeface="Sofia Pro Light"/>
              </a:rPr>
              <a:t>Access a Virtual Visit</a:t>
            </a:r>
          </a:p>
          <a:p>
            <a:pPr marL="742950" lvl="1" indent="-285750">
              <a:buFontTx/>
              <a:buChar char="─"/>
            </a:pPr>
            <a:r>
              <a:rPr lang="en-US" sz="1400" dirty="0">
                <a:solidFill>
                  <a:srgbClr val="003D6B"/>
                </a:solidFill>
                <a:latin typeface="Sofia Pro Light" panose="020B0000000000000000" pitchFamily="34" charset="0"/>
                <a:cs typeface="Sofia Pro Light"/>
              </a:rPr>
              <a:t>Access our Cost Estimator</a:t>
            </a:r>
          </a:p>
          <a:p>
            <a:pPr marL="742950" lvl="1" indent="-285750">
              <a:buFontTx/>
              <a:buChar char="─"/>
            </a:pPr>
            <a:r>
              <a:rPr lang="en-US" sz="1400" dirty="0">
                <a:solidFill>
                  <a:srgbClr val="003D6B"/>
                </a:solidFill>
                <a:latin typeface="Sofia Pro Light" panose="020B0000000000000000" pitchFamily="34" charset="0"/>
                <a:cs typeface="Sofia Pro Light"/>
              </a:rPr>
              <a:t>Review out-of-pocket accumulations</a:t>
            </a:r>
            <a:endParaRPr lang="en-US" sz="1400" dirty="0">
              <a:solidFill>
                <a:srgbClr val="003E6A"/>
              </a:solidFill>
              <a:latin typeface="Sofia Pro Light"/>
              <a:cs typeface="Sofia Pro Light"/>
            </a:endParaRPr>
          </a:p>
          <a:p>
            <a:pPr marL="12700" marR="5080">
              <a:lnSpc>
                <a:spcPct val="108300"/>
              </a:lnSpc>
              <a:spcBef>
                <a:spcPts val="100"/>
              </a:spcBef>
            </a:pPr>
            <a:endParaRPr lang="en-US" sz="1400" dirty="0">
              <a:solidFill>
                <a:srgbClr val="003E6A"/>
              </a:solidFill>
              <a:latin typeface="Sofia Pro Light"/>
              <a:cs typeface="Sofia Pro Light"/>
            </a:endParaRPr>
          </a:p>
          <a:p>
            <a:pPr marL="12700" marR="5080">
              <a:lnSpc>
                <a:spcPct val="108300"/>
              </a:lnSpc>
              <a:spcBef>
                <a:spcPts val="100"/>
              </a:spcBef>
            </a:pPr>
            <a:endParaRPr sz="1400" dirty="0">
              <a:latin typeface="Sofia Pro Light"/>
              <a:cs typeface="Sofia Pro Light"/>
            </a:endParaRPr>
          </a:p>
        </p:txBody>
      </p:sp>
      <p:grpSp>
        <p:nvGrpSpPr>
          <p:cNvPr id="5" name="Group 4">
            <a:extLst>
              <a:ext uri="{FF2B5EF4-FFF2-40B4-BE49-F238E27FC236}">
                <a16:creationId xmlns:a16="http://schemas.microsoft.com/office/drawing/2014/main" id="{5DEB1B1C-03D4-44D5-BF80-6BCE79B6DD20}"/>
              </a:ext>
            </a:extLst>
          </p:cNvPr>
          <p:cNvGrpSpPr/>
          <p:nvPr/>
        </p:nvGrpSpPr>
        <p:grpSpPr>
          <a:xfrm>
            <a:off x="5617029" y="2103154"/>
            <a:ext cx="5494267" cy="3569858"/>
            <a:chOff x="7425666" y="1554432"/>
            <a:chExt cx="4125033" cy="2651692"/>
          </a:xfrm>
        </p:grpSpPr>
        <p:sp>
          <p:nvSpPr>
            <p:cNvPr id="6" name="object 39">
              <a:extLst>
                <a:ext uri="{FF2B5EF4-FFF2-40B4-BE49-F238E27FC236}">
                  <a16:creationId xmlns:a16="http://schemas.microsoft.com/office/drawing/2014/main" id="{D7472988-F25A-4500-BC7A-AED4F007637D}"/>
                </a:ext>
              </a:extLst>
            </p:cNvPr>
            <p:cNvSpPr/>
            <p:nvPr/>
          </p:nvSpPr>
          <p:spPr>
            <a:xfrm>
              <a:off x="8953513" y="2557614"/>
              <a:ext cx="1073897" cy="1073873"/>
            </a:xfrm>
            <a:prstGeom prst="rect">
              <a:avLst/>
            </a:prstGeom>
            <a:blipFill>
              <a:blip r:embed="rId4" cstate="print"/>
              <a:stretch>
                <a:fillRect/>
              </a:stretch>
            </a:blipFill>
          </p:spPr>
          <p:txBody>
            <a:bodyPr wrap="square" lIns="0" tIns="0" rIns="0" bIns="0" rtlCol="0"/>
            <a:lstStyle/>
            <a:p>
              <a:endParaRPr/>
            </a:p>
          </p:txBody>
        </p:sp>
        <p:sp>
          <p:nvSpPr>
            <p:cNvPr id="7" name="object 40">
              <a:extLst>
                <a:ext uri="{FF2B5EF4-FFF2-40B4-BE49-F238E27FC236}">
                  <a16:creationId xmlns:a16="http://schemas.microsoft.com/office/drawing/2014/main" id="{8E0305F1-8AA4-4E0D-BFCD-965295A766CA}"/>
                </a:ext>
              </a:extLst>
            </p:cNvPr>
            <p:cNvSpPr/>
            <p:nvPr/>
          </p:nvSpPr>
          <p:spPr>
            <a:xfrm>
              <a:off x="8953513" y="2559804"/>
              <a:ext cx="537210" cy="1071880"/>
            </a:xfrm>
            <a:custGeom>
              <a:avLst/>
              <a:gdLst/>
              <a:ahLst/>
              <a:cxnLst/>
              <a:rect l="l" t="t" r="r" b="b"/>
              <a:pathLst>
                <a:path w="537209" h="1071879">
                  <a:moveTo>
                    <a:pt x="488203" y="0"/>
                  </a:moveTo>
                  <a:lnTo>
                    <a:pt x="440456" y="6461"/>
                  </a:lnTo>
                  <a:lnTo>
                    <a:pt x="394228" y="16990"/>
                  </a:lnTo>
                  <a:lnTo>
                    <a:pt x="349609" y="31402"/>
                  </a:lnTo>
                  <a:lnTo>
                    <a:pt x="306789" y="49507"/>
                  </a:lnTo>
                  <a:lnTo>
                    <a:pt x="265956" y="71116"/>
                  </a:lnTo>
                  <a:lnTo>
                    <a:pt x="227301" y="96040"/>
                  </a:lnTo>
                  <a:lnTo>
                    <a:pt x="191012" y="124088"/>
                  </a:lnTo>
                  <a:lnTo>
                    <a:pt x="157280" y="155071"/>
                  </a:lnTo>
                  <a:lnTo>
                    <a:pt x="126294" y="188799"/>
                  </a:lnTo>
                  <a:lnTo>
                    <a:pt x="98243" y="225083"/>
                  </a:lnTo>
                  <a:lnTo>
                    <a:pt x="73316" y="263735"/>
                  </a:lnTo>
                  <a:lnTo>
                    <a:pt x="51704" y="304563"/>
                  </a:lnTo>
                  <a:lnTo>
                    <a:pt x="33596" y="347379"/>
                  </a:lnTo>
                  <a:lnTo>
                    <a:pt x="19182" y="391993"/>
                  </a:lnTo>
                  <a:lnTo>
                    <a:pt x="8651" y="438216"/>
                  </a:lnTo>
                  <a:lnTo>
                    <a:pt x="2194" y="485857"/>
                  </a:lnTo>
                  <a:lnTo>
                    <a:pt x="0" y="534728"/>
                  </a:lnTo>
                  <a:lnTo>
                    <a:pt x="2198" y="583597"/>
                  </a:lnTo>
                  <a:lnTo>
                    <a:pt x="8657" y="631238"/>
                  </a:lnTo>
                  <a:lnTo>
                    <a:pt x="19189" y="677461"/>
                  </a:lnTo>
                  <a:lnTo>
                    <a:pt x="33603" y="722077"/>
                  </a:lnTo>
                  <a:lnTo>
                    <a:pt x="51712" y="764897"/>
                  </a:lnTo>
                  <a:lnTo>
                    <a:pt x="73324" y="805731"/>
                  </a:lnTo>
                  <a:lnTo>
                    <a:pt x="98251" y="844387"/>
                  </a:lnTo>
                  <a:lnTo>
                    <a:pt x="126303" y="880678"/>
                  </a:lnTo>
                  <a:lnTo>
                    <a:pt x="157291" y="914412"/>
                  </a:lnTo>
                  <a:lnTo>
                    <a:pt x="191024" y="945401"/>
                  </a:lnTo>
                  <a:lnTo>
                    <a:pt x="227313" y="973453"/>
                  </a:lnTo>
                  <a:lnTo>
                    <a:pt x="265969" y="998381"/>
                  </a:lnTo>
                  <a:lnTo>
                    <a:pt x="306803" y="1019993"/>
                  </a:lnTo>
                  <a:lnTo>
                    <a:pt x="349625" y="1038100"/>
                  </a:lnTo>
                  <a:lnTo>
                    <a:pt x="394248" y="1052513"/>
                  </a:lnTo>
                  <a:lnTo>
                    <a:pt x="440486" y="1063042"/>
                  </a:lnTo>
                  <a:lnTo>
                    <a:pt x="488199" y="1069496"/>
                  </a:lnTo>
                  <a:lnTo>
                    <a:pt x="536965" y="1071683"/>
                  </a:lnTo>
                  <a:lnTo>
                    <a:pt x="488164" y="1069491"/>
                  </a:lnTo>
                  <a:lnTo>
                    <a:pt x="440536" y="1063035"/>
                  </a:lnTo>
                  <a:lnTo>
                    <a:pt x="394322" y="1052505"/>
                  </a:lnTo>
                  <a:lnTo>
                    <a:pt x="349715" y="1038092"/>
                  </a:lnTo>
                  <a:lnTo>
                    <a:pt x="306904" y="1019984"/>
                  </a:lnTo>
                  <a:lnTo>
                    <a:pt x="266079" y="998372"/>
                  </a:lnTo>
                  <a:lnTo>
                    <a:pt x="227430" y="973445"/>
                  </a:lnTo>
                  <a:lnTo>
                    <a:pt x="191148" y="945393"/>
                  </a:lnTo>
                  <a:lnTo>
                    <a:pt x="157420" y="914405"/>
                  </a:lnTo>
                  <a:lnTo>
                    <a:pt x="126437" y="880672"/>
                  </a:lnTo>
                  <a:lnTo>
                    <a:pt x="98389" y="844383"/>
                  </a:lnTo>
                  <a:lnTo>
                    <a:pt x="73464" y="805726"/>
                  </a:lnTo>
                  <a:lnTo>
                    <a:pt x="51853" y="764892"/>
                  </a:lnTo>
                  <a:lnTo>
                    <a:pt x="33745" y="722070"/>
                  </a:lnTo>
                  <a:lnTo>
                    <a:pt x="19331" y="677451"/>
                  </a:lnTo>
                  <a:lnTo>
                    <a:pt x="8799" y="631223"/>
                  </a:lnTo>
                  <a:lnTo>
                    <a:pt x="2339" y="583577"/>
                  </a:lnTo>
                  <a:lnTo>
                    <a:pt x="142" y="534702"/>
                  </a:lnTo>
                  <a:lnTo>
                    <a:pt x="2342" y="485837"/>
                  </a:lnTo>
                  <a:lnTo>
                    <a:pt x="8802" y="438201"/>
                  </a:lnTo>
                  <a:lnTo>
                    <a:pt x="19334" y="391983"/>
                  </a:lnTo>
                  <a:lnTo>
                    <a:pt x="33748" y="347372"/>
                  </a:lnTo>
                  <a:lnTo>
                    <a:pt x="51854" y="304559"/>
                  </a:lnTo>
                  <a:lnTo>
                    <a:pt x="73465" y="263731"/>
                  </a:lnTo>
                  <a:lnTo>
                    <a:pt x="98391" y="225080"/>
                  </a:lnTo>
                  <a:lnTo>
                    <a:pt x="126441" y="188794"/>
                  </a:lnTo>
                  <a:lnTo>
                    <a:pt x="157426" y="155065"/>
                  </a:lnTo>
                  <a:lnTo>
                    <a:pt x="191157" y="124081"/>
                  </a:lnTo>
                  <a:lnTo>
                    <a:pt x="227445" y="96032"/>
                  </a:lnTo>
                  <a:lnTo>
                    <a:pt x="266098" y="71108"/>
                  </a:lnTo>
                  <a:lnTo>
                    <a:pt x="306930" y="49499"/>
                  </a:lnTo>
                  <a:lnTo>
                    <a:pt x="349748" y="31393"/>
                  </a:lnTo>
                  <a:lnTo>
                    <a:pt x="394365" y="16981"/>
                  </a:lnTo>
                  <a:lnTo>
                    <a:pt x="440591" y="6452"/>
                  </a:lnTo>
                  <a:lnTo>
                    <a:pt x="488203" y="0"/>
                  </a:lnTo>
                  <a:close/>
                </a:path>
              </a:pathLst>
            </a:custGeom>
            <a:solidFill>
              <a:srgbClr val="FFFFFF"/>
            </a:solidFill>
          </p:spPr>
          <p:txBody>
            <a:bodyPr wrap="square" lIns="0" tIns="0" rIns="0" bIns="0" rtlCol="0"/>
            <a:lstStyle/>
            <a:p>
              <a:endParaRPr/>
            </a:p>
          </p:txBody>
        </p:sp>
        <p:sp>
          <p:nvSpPr>
            <p:cNvPr id="8" name="object 41">
              <a:extLst>
                <a:ext uri="{FF2B5EF4-FFF2-40B4-BE49-F238E27FC236}">
                  <a16:creationId xmlns:a16="http://schemas.microsoft.com/office/drawing/2014/main" id="{3569616E-9677-49F2-AA51-D156E1C8EDA9}"/>
                </a:ext>
              </a:extLst>
            </p:cNvPr>
            <p:cNvSpPr/>
            <p:nvPr/>
          </p:nvSpPr>
          <p:spPr>
            <a:xfrm>
              <a:off x="9440014" y="2716597"/>
              <a:ext cx="292100" cy="711200"/>
            </a:xfrm>
            <a:custGeom>
              <a:avLst/>
              <a:gdLst/>
              <a:ahLst/>
              <a:cxnLst/>
              <a:rect l="l" t="t" r="r" b="b"/>
              <a:pathLst>
                <a:path w="292100" h="711200">
                  <a:moveTo>
                    <a:pt x="107276" y="0"/>
                  </a:moveTo>
                  <a:lnTo>
                    <a:pt x="710" y="303212"/>
                  </a:lnTo>
                  <a:lnTo>
                    <a:pt x="0" y="320628"/>
                  </a:lnTo>
                  <a:lnTo>
                    <a:pt x="770" y="363704"/>
                  </a:lnTo>
                  <a:lnTo>
                    <a:pt x="2562" y="424310"/>
                  </a:lnTo>
                  <a:lnTo>
                    <a:pt x="4916" y="494318"/>
                  </a:lnTo>
                  <a:lnTo>
                    <a:pt x="7603" y="572795"/>
                  </a:lnTo>
                  <a:lnTo>
                    <a:pt x="9499" y="631431"/>
                  </a:lnTo>
                  <a:lnTo>
                    <a:pt x="10737" y="679464"/>
                  </a:lnTo>
                  <a:lnTo>
                    <a:pt x="10731" y="705789"/>
                  </a:lnTo>
                  <a:lnTo>
                    <a:pt x="21983" y="711169"/>
                  </a:lnTo>
                  <a:lnTo>
                    <a:pt x="53555" y="695782"/>
                  </a:lnTo>
                  <a:lnTo>
                    <a:pt x="98309" y="670269"/>
                  </a:lnTo>
                  <a:lnTo>
                    <a:pt x="149105" y="645272"/>
                  </a:lnTo>
                  <a:lnTo>
                    <a:pt x="198805" y="631431"/>
                  </a:lnTo>
                  <a:lnTo>
                    <a:pt x="244098" y="626093"/>
                  </a:lnTo>
                  <a:lnTo>
                    <a:pt x="268879" y="618205"/>
                  </a:lnTo>
                  <a:lnTo>
                    <a:pt x="281860" y="602272"/>
                  </a:lnTo>
                  <a:lnTo>
                    <a:pt x="291756" y="572795"/>
                  </a:lnTo>
                  <a:lnTo>
                    <a:pt x="289098" y="572670"/>
                  </a:lnTo>
                  <a:lnTo>
                    <a:pt x="281749" y="568588"/>
                  </a:lnTo>
                  <a:lnTo>
                    <a:pt x="270646" y="554986"/>
                  </a:lnTo>
                  <a:lnTo>
                    <a:pt x="256730" y="526300"/>
                  </a:lnTo>
                  <a:lnTo>
                    <a:pt x="250105" y="493106"/>
                  </a:lnTo>
                  <a:lnTo>
                    <a:pt x="249041" y="447834"/>
                  </a:lnTo>
                  <a:lnTo>
                    <a:pt x="251711" y="395808"/>
                  </a:lnTo>
                  <a:lnTo>
                    <a:pt x="256290" y="342351"/>
                  </a:lnTo>
                  <a:lnTo>
                    <a:pt x="260951" y="292786"/>
                  </a:lnTo>
                  <a:lnTo>
                    <a:pt x="263867" y="252437"/>
                  </a:lnTo>
                  <a:lnTo>
                    <a:pt x="262833" y="202508"/>
                  </a:lnTo>
                  <a:lnTo>
                    <a:pt x="255394" y="154479"/>
                  </a:lnTo>
                  <a:lnTo>
                    <a:pt x="241477" y="108112"/>
                  </a:lnTo>
                  <a:lnTo>
                    <a:pt x="221004" y="63169"/>
                  </a:lnTo>
                  <a:lnTo>
                    <a:pt x="200032" y="26378"/>
                  </a:lnTo>
                  <a:lnTo>
                    <a:pt x="153830" y="715"/>
                  </a:lnTo>
                  <a:lnTo>
                    <a:pt x="107276" y="0"/>
                  </a:lnTo>
                  <a:close/>
                </a:path>
              </a:pathLst>
            </a:custGeom>
            <a:solidFill>
              <a:srgbClr val="100F0F"/>
            </a:solidFill>
          </p:spPr>
          <p:txBody>
            <a:bodyPr wrap="square" lIns="0" tIns="0" rIns="0" bIns="0" rtlCol="0"/>
            <a:lstStyle/>
            <a:p>
              <a:endParaRPr/>
            </a:p>
          </p:txBody>
        </p:sp>
        <p:sp>
          <p:nvSpPr>
            <p:cNvPr id="9" name="object 42">
              <a:extLst>
                <a:ext uri="{FF2B5EF4-FFF2-40B4-BE49-F238E27FC236}">
                  <a16:creationId xmlns:a16="http://schemas.microsoft.com/office/drawing/2014/main" id="{94E8FC32-A42D-4E1E-8384-9F9607E6868D}"/>
                </a:ext>
              </a:extLst>
            </p:cNvPr>
            <p:cNvSpPr/>
            <p:nvPr/>
          </p:nvSpPr>
          <p:spPr>
            <a:xfrm>
              <a:off x="9244797" y="2705558"/>
              <a:ext cx="292100" cy="722630"/>
            </a:xfrm>
            <a:custGeom>
              <a:avLst/>
              <a:gdLst/>
              <a:ahLst/>
              <a:cxnLst/>
              <a:rect l="l" t="t" r="r" b="b"/>
              <a:pathLst>
                <a:path w="292100" h="722629">
                  <a:moveTo>
                    <a:pt x="172008" y="0"/>
                  </a:moveTo>
                  <a:lnTo>
                    <a:pt x="118893" y="18930"/>
                  </a:lnTo>
                  <a:lnTo>
                    <a:pt x="71674" y="56821"/>
                  </a:lnTo>
                  <a:lnTo>
                    <a:pt x="55778" y="93268"/>
                  </a:lnTo>
                  <a:lnTo>
                    <a:pt x="40458" y="136556"/>
                  </a:lnTo>
                  <a:lnTo>
                    <a:pt x="31373" y="176223"/>
                  </a:lnTo>
                  <a:lnTo>
                    <a:pt x="27515" y="216964"/>
                  </a:lnTo>
                  <a:lnTo>
                    <a:pt x="27876" y="263474"/>
                  </a:lnTo>
                  <a:lnTo>
                    <a:pt x="30793" y="303822"/>
                  </a:lnTo>
                  <a:lnTo>
                    <a:pt x="35456" y="353387"/>
                  </a:lnTo>
                  <a:lnTo>
                    <a:pt x="40038" y="406846"/>
                  </a:lnTo>
                  <a:lnTo>
                    <a:pt x="42711" y="458874"/>
                  </a:lnTo>
                  <a:lnTo>
                    <a:pt x="41650" y="504150"/>
                  </a:lnTo>
                  <a:lnTo>
                    <a:pt x="35026" y="537349"/>
                  </a:lnTo>
                  <a:lnTo>
                    <a:pt x="21109" y="566033"/>
                  </a:lnTo>
                  <a:lnTo>
                    <a:pt x="10007" y="579631"/>
                  </a:lnTo>
                  <a:lnTo>
                    <a:pt x="2658" y="583709"/>
                  </a:lnTo>
                  <a:lnTo>
                    <a:pt x="0" y="583831"/>
                  </a:lnTo>
                  <a:lnTo>
                    <a:pt x="9896" y="613308"/>
                  </a:lnTo>
                  <a:lnTo>
                    <a:pt x="22877" y="629242"/>
                  </a:lnTo>
                  <a:lnTo>
                    <a:pt x="47657" y="637129"/>
                  </a:lnTo>
                  <a:lnTo>
                    <a:pt x="92951" y="642467"/>
                  </a:lnTo>
                  <a:lnTo>
                    <a:pt x="142652" y="656310"/>
                  </a:lnTo>
                  <a:lnTo>
                    <a:pt x="193451" y="681309"/>
                  </a:lnTo>
                  <a:lnTo>
                    <a:pt x="238209" y="706823"/>
                  </a:lnTo>
                  <a:lnTo>
                    <a:pt x="269784" y="722210"/>
                  </a:lnTo>
                  <a:lnTo>
                    <a:pt x="281038" y="716826"/>
                  </a:lnTo>
                  <a:lnTo>
                    <a:pt x="281023" y="690500"/>
                  </a:lnTo>
                  <a:lnTo>
                    <a:pt x="282293" y="641061"/>
                  </a:lnTo>
                  <a:lnTo>
                    <a:pt x="284384" y="576636"/>
                  </a:lnTo>
                  <a:lnTo>
                    <a:pt x="286877" y="504150"/>
                  </a:lnTo>
                  <a:lnTo>
                    <a:pt x="289190" y="435346"/>
                  </a:lnTo>
                  <a:lnTo>
                    <a:pt x="290984" y="374740"/>
                  </a:lnTo>
                  <a:lnTo>
                    <a:pt x="291756" y="331664"/>
                  </a:lnTo>
                  <a:lnTo>
                    <a:pt x="291045" y="314248"/>
                  </a:lnTo>
                  <a:lnTo>
                    <a:pt x="172008" y="0"/>
                  </a:lnTo>
                  <a:close/>
                </a:path>
              </a:pathLst>
            </a:custGeom>
            <a:solidFill>
              <a:srgbClr val="100F0F"/>
            </a:solidFill>
          </p:spPr>
          <p:txBody>
            <a:bodyPr wrap="square" lIns="0" tIns="0" rIns="0" bIns="0" rtlCol="0"/>
            <a:lstStyle/>
            <a:p>
              <a:endParaRPr/>
            </a:p>
          </p:txBody>
        </p:sp>
        <p:sp>
          <p:nvSpPr>
            <p:cNvPr id="10" name="object 43">
              <a:extLst>
                <a:ext uri="{FF2B5EF4-FFF2-40B4-BE49-F238E27FC236}">
                  <a16:creationId xmlns:a16="http://schemas.microsoft.com/office/drawing/2014/main" id="{E202D1D1-30E8-4FA6-A8D6-5C0D08030DCB}"/>
                </a:ext>
              </a:extLst>
            </p:cNvPr>
            <p:cNvSpPr/>
            <p:nvPr/>
          </p:nvSpPr>
          <p:spPr>
            <a:xfrm>
              <a:off x="9351582" y="2991935"/>
              <a:ext cx="259079" cy="353060"/>
            </a:xfrm>
            <a:custGeom>
              <a:avLst/>
              <a:gdLst/>
              <a:ahLst/>
              <a:cxnLst/>
              <a:rect l="l" t="t" r="r" b="b"/>
              <a:pathLst>
                <a:path w="259079" h="353060">
                  <a:moveTo>
                    <a:pt x="0" y="300088"/>
                  </a:moveTo>
                  <a:lnTo>
                    <a:pt x="2870" y="303885"/>
                  </a:lnTo>
                  <a:lnTo>
                    <a:pt x="6832" y="307124"/>
                  </a:lnTo>
                  <a:lnTo>
                    <a:pt x="44601" y="339868"/>
                  </a:lnTo>
                  <a:lnTo>
                    <a:pt x="87157" y="352891"/>
                  </a:lnTo>
                  <a:lnTo>
                    <a:pt x="131281" y="351078"/>
                  </a:lnTo>
                  <a:lnTo>
                    <a:pt x="173753" y="339315"/>
                  </a:lnTo>
                  <a:lnTo>
                    <a:pt x="211350" y="322489"/>
                  </a:lnTo>
                  <a:lnTo>
                    <a:pt x="240853" y="305486"/>
                  </a:lnTo>
                  <a:lnTo>
                    <a:pt x="247318" y="301117"/>
                  </a:lnTo>
                  <a:lnTo>
                    <a:pt x="1282" y="301117"/>
                  </a:lnTo>
                  <a:lnTo>
                    <a:pt x="0" y="300088"/>
                  </a:lnTo>
                  <a:close/>
                </a:path>
                <a:path w="259079" h="353060">
                  <a:moveTo>
                    <a:pt x="124409" y="0"/>
                  </a:moveTo>
                  <a:lnTo>
                    <a:pt x="80487" y="14849"/>
                  </a:lnTo>
                  <a:lnTo>
                    <a:pt x="68858" y="29946"/>
                  </a:lnTo>
                  <a:lnTo>
                    <a:pt x="68554" y="32804"/>
                  </a:lnTo>
                  <a:lnTo>
                    <a:pt x="63640" y="87527"/>
                  </a:lnTo>
                  <a:lnTo>
                    <a:pt x="59164" y="141501"/>
                  </a:lnTo>
                  <a:lnTo>
                    <a:pt x="55433" y="192568"/>
                  </a:lnTo>
                  <a:lnTo>
                    <a:pt x="53848" y="230263"/>
                  </a:lnTo>
                  <a:lnTo>
                    <a:pt x="53111" y="234010"/>
                  </a:lnTo>
                  <a:lnTo>
                    <a:pt x="51689" y="238937"/>
                  </a:lnTo>
                  <a:lnTo>
                    <a:pt x="49847" y="244017"/>
                  </a:lnTo>
                  <a:lnTo>
                    <a:pt x="48647" y="246824"/>
                  </a:lnTo>
                  <a:lnTo>
                    <a:pt x="46659" y="250736"/>
                  </a:lnTo>
                  <a:lnTo>
                    <a:pt x="46139" y="251828"/>
                  </a:lnTo>
                  <a:lnTo>
                    <a:pt x="28435" y="276352"/>
                  </a:lnTo>
                  <a:lnTo>
                    <a:pt x="25400" y="279755"/>
                  </a:lnTo>
                  <a:lnTo>
                    <a:pt x="10998" y="293839"/>
                  </a:lnTo>
                  <a:lnTo>
                    <a:pt x="10718" y="294119"/>
                  </a:lnTo>
                  <a:lnTo>
                    <a:pt x="10426" y="294373"/>
                  </a:lnTo>
                  <a:lnTo>
                    <a:pt x="1282" y="301117"/>
                  </a:lnTo>
                  <a:lnTo>
                    <a:pt x="247318" y="301117"/>
                  </a:lnTo>
                  <a:lnTo>
                    <a:pt x="259041" y="293192"/>
                  </a:lnTo>
                  <a:lnTo>
                    <a:pt x="256768" y="291172"/>
                  </a:lnTo>
                  <a:lnTo>
                    <a:pt x="254317" y="288874"/>
                  </a:lnTo>
                  <a:lnTo>
                    <a:pt x="251079" y="285686"/>
                  </a:lnTo>
                  <a:lnTo>
                    <a:pt x="250367" y="284911"/>
                  </a:lnTo>
                  <a:lnTo>
                    <a:pt x="247446" y="281965"/>
                  </a:lnTo>
                  <a:lnTo>
                    <a:pt x="245262" y="279628"/>
                  </a:lnTo>
                  <a:lnTo>
                    <a:pt x="241312" y="275196"/>
                  </a:lnTo>
                  <a:lnTo>
                    <a:pt x="240436" y="274154"/>
                  </a:lnTo>
                  <a:lnTo>
                    <a:pt x="237869" y="271195"/>
                  </a:lnTo>
                  <a:lnTo>
                    <a:pt x="235597" y="268338"/>
                  </a:lnTo>
                  <a:lnTo>
                    <a:pt x="232905" y="264706"/>
                  </a:lnTo>
                  <a:lnTo>
                    <a:pt x="232460" y="264185"/>
                  </a:lnTo>
                  <a:lnTo>
                    <a:pt x="229450" y="260007"/>
                  </a:lnTo>
                  <a:lnTo>
                    <a:pt x="227139" y="256324"/>
                  </a:lnTo>
                  <a:lnTo>
                    <a:pt x="224523" y="251637"/>
                  </a:lnTo>
                  <a:lnTo>
                    <a:pt x="224091" y="250710"/>
                  </a:lnTo>
                  <a:lnTo>
                    <a:pt x="222092" y="246811"/>
                  </a:lnTo>
                  <a:lnTo>
                    <a:pt x="216890" y="226580"/>
                  </a:lnTo>
                  <a:lnTo>
                    <a:pt x="214955" y="186813"/>
                  </a:lnTo>
                  <a:lnTo>
                    <a:pt x="210502" y="127736"/>
                  </a:lnTo>
                  <a:lnTo>
                    <a:pt x="205564" y="69478"/>
                  </a:lnTo>
                  <a:lnTo>
                    <a:pt x="201946" y="29933"/>
                  </a:lnTo>
                  <a:lnTo>
                    <a:pt x="163959" y="4292"/>
                  </a:lnTo>
                  <a:lnTo>
                    <a:pt x="135382" y="4292"/>
                  </a:lnTo>
                  <a:lnTo>
                    <a:pt x="124409" y="0"/>
                  </a:lnTo>
                  <a:close/>
                </a:path>
                <a:path w="259079" h="353060">
                  <a:moveTo>
                    <a:pt x="146380" y="12"/>
                  </a:moveTo>
                  <a:lnTo>
                    <a:pt x="135382" y="4292"/>
                  </a:lnTo>
                  <a:lnTo>
                    <a:pt x="163959" y="4292"/>
                  </a:lnTo>
                  <a:lnTo>
                    <a:pt x="154735" y="1676"/>
                  </a:lnTo>
                  <a:lnTo>
                    <a:pt x="146380" y="12"/>
                  </a:lnTo>
                  <a:close/>
                </a:path>
              </a:pathLst>
            </a:custGeom>
            <a:solidFill>
              <a:srgbClr val="F3D1B6"/>
            </a:solidFill>
          </p:spPr>
          <p:txBody>
            <a:bodyPr wrap="square" lIns="0" tIns="0" rIns="0" bIns="0" rtlCol="0"/>
            <a:lstStyle/>
            <a:p>
              <a:endParaRPr/>
            </a:p>
          </p:txBody>
        </p:sp>
        <p:sp>
          <p:nvSpPr>
            <p:cNvPr id="11" name="object 44">
              <a:extLst>
                <a:ext uri="{FF2B5EF4-FFF2-40B4-BE49-F238E27FC236}">
                  <a16:creationId xmlns:a16="http://schemas.microsoft.com/office/drawing/2014/main" id="{0104943A-EA0F-4452-BEF3-AA18354B0662}"/>
                </a:ext>
              </a:extLst>
            </p:cNvPr>
            <p:cNvSpPr/>
            <p:nvPr/>
          </p:nvSpPr>
          <p:spPr>
            <a:xfrm>
              <a:off x="9407231" y="3088148"/>
              <a:ext cx="168173" cy="117503"/>
            </a:xfrm>
            <a:prstGeom prst="rect">
              <a:avLst/>
            </a:prstGeom>
            <a:blipFill>
              <a:blip r:embed="rId5" cstate="print"/>
              <a:stretch>
                <a:fillRect/>
              </a:stretch>
            </a:blipFill>
          </p:spPr>
          <p:txBody>
            <a:bodyPr wrap="square" lIns="0" tIns="0" rIns="0" bIns="0" rtlCol="0"/>
            <a:lstStyle/>
            <a:p>
              <a:endParaRPr/>
            </a:p>
          </p:txBody>
        </p:sp>
        <p:sp>
          <p:nvSpPr>
            <p:cNvPr id="12" name="object 45">
              <a:extLst>
                <a:ext uri="{FF2B5EF4-FFF2-40B4-BE49-F238E27FC236}">
                  <a16:creationId xmlns:a16="http://schemas.microsoft.com/office/drawing/2014/main" id="{650F70B3-769F-4CEC-8BA7-125281D2CA51}"/>
                </a:ext>
              </a:extLst>
            </p:cNvPr>
            <p:cNvSpPr/>
            <p:nvPr/>
          </p:nvSpPr>
          <p:spPr>
            <a:xfrm>
              <a:off x="9101403" y="3285138"/>
              <a:ext cx="775335" cy="346710"/>
            </a:xfrm>
            <a:custGeom>
              <a:avLst/>
              <a:gdLst/>
              <a:ahLst/>
              <a:cxnLst/>
              <a:rect l="l" t="t" r="r" b="b"/>
              <a:pathLst>
                <a:path w="775334" h="346710">
                  <a:moveTo>
                    <a:pt x="254230" y="6438"/>
                  </a:moveTo>
                  <a:lnTo>
                    <a:pt x="252655" y="7619"/>
                  </a:lnTo>
                  <a:lnTo>
                    <a:pt x="252389" y="7734"/>
                  </a:lnTo>
                  <a:lnTo>
                    <a:pt x="250585" y="9004"/>
                  </a:lnTo>
                  <a:lnTo>
                    <a:pt x="238952" y="14312"/>
                  </a:lnTo>
                  <a:lnTo>
                    <a:pt x="139041" y="54470"/>
                  </a:lnTo>
                  <a:lnTo>
                    <a:pt x="99239" y="71539"/>
                  </a:lnTo>
                  <a:lnTo>
                    <a:pt x="55858" y="92496"/>
                  </a:lnTo>
                  <a:lnTo>
                    <a:pt x="26760" y="119075"/>
                  </a:lnTo>
                  <a:lnTo>
                    <a:pt x="3197" y="168383"/>
                  </a:lnTo>
                  <a:lnTo>
                    <a:pt x="0" y="178707"/>
                  </a:lnTo>
                  <a:lnTo>
                    <a:pt x="19185" y="198617"/>
                  </a:lnTo>
                  <a:lnTo>
                    <a:pt x="54886" y="229696"/>
                  </a:lnTo>
                  <a:lnTo>
                    <a:pt x="93247" y="257575"/>
                  </a:lnTo>
                  <a:lnTo>
                    <a:pt x="134059" y="282045"/>
                  </a:lnTo>
                  <a:lnTo>
                    <a:pt x="177113" y="302897"/>
                  </a:lnTo>
                  <a:lnTo>
                    <a:pt x="222199" y="319921"/>
                  </a:lnTo>
                  <a:lnTo>
                    <a:pt x="262234" y="331284"/>
                  </a:lnTo>
                  <a:lnTo>
                    <a:pt x="303478" y="339565"/>
                  </a:lnTo>
                  <a:lnTo>
                    <a:pt x="345795" y="344632"/>
                  </a:lnTo>
                  <a:lnTo>
                    <a:pt x="389052" y="346350"/>
                  </a:lnTo>
                  <a:lnTo>
                    <a:pt x="389395" y="346350"/>
                  </a:lnTo>
                  <a:lnTo>
                    <a:pt x="443666" y="343609"/>
                  </a:lnTo>
                  <a:lnTo>
                    <a:pt x="496388" y="335623"/>
                  </a:lnTo>
                  <a:lnTo>
                    <a:pt x="547302" y="322653"/>
                  </a:lnTo>
                  <a:lnTo>
                    <a:pt x="596146" y="304960"/>
                  </a:lnTo>
                  <a:lnTo>
                    <a:pt x="642661" y="282805"/>
                  </a:lnTo>
                  <a:lnTo>
                    <a:pt x="686587" y="256447"/>
                  </a:lnTo>
                  <a:lnTo>
                    <a:pt x="729359" y="224756"/>
                  </a:lnTo>
                  <a:lnTo>
                    <a:pt x="768734" y="189073"/>
                  </a:lnTo>
                  <a:lnTo>
                    <a:pt x="774804" y="182374"/>
                  </a:lnTo>
                  <a:lnTo>
                    <a:pt x="763113" y="157690"/>
                  </a:lnTo>
                  <a:lnTo>
                    <a:pt x="741185" y="120313"/>
                  </a:lnTo>
                  <a:lnTo>
                    <a:pt x="713069" y="93640"/>
                  </a:lnTo>
                  <a:lnTo>
                    <a:pt x="662211" y="66898"/>
                  </a:lnTo>
                  <a:lnTo>
                    <a:pt x="337336" y="59686"/>
                  </a:lnTo>
                  <a:lnTo>
                    <a:pt x="294780" y="46663"/>
                  </a:lnTo>
                  <a:lnTo>
                    <a:pt x="260366" y="16827"/>
                  </a:lnTo>
                  <a:lnTo>
                    <a:pt x="255259" y="16827"/>
                  </a:lnTo>
                  <a:lnTo>
                    <a:pt x="253357" y="14300"/>
                  </a:lnTo>
                  <a:lnTo>
                    <a:pt x="250928" y="14300"/>
                  </a:lnTo>
                  <a:lnTo>
                    <a:pt x="254903" y="7721"/>
                  </a:lnTo>
                  <a:lnTo>
                    <a:pt x="253659" y="7721"/>
                  </a:lnTo>
                  <a:lnTo>
                    <a:pt x="254230" y="6438"/>
                  </a:lnTo>
                  <a:close/>
                </a:path>
                <a:path w="775334" h="346710">
                  <a:moveTo>
                    <a:pt x="509221" y="0"/>
                  </a:moveTo>
                  <a:lnTo>
                    <a:pt x="461529" y="29289"/>
                  </a:lnTo>
                  <a:lnTo>
                    <a:pt x="423932" y="46113"/>
                  </a:lnTo>
                  <a:lnTo>
                    <a:pt x="381461" y="57874"/>
                  </a:lnTo>
                  <a:lnTo>
                    <a:pt x="337336" y="59686"/>
                  </a:lnTo>
                  <a:lnTo>
                    <a:pt x="645345" y="59686"/>
                  </a:lnTo>
                  <a:lnTo>
                    <a:pt x="626442" y="51603"/>
                  </a:lnTo>
                  <a:lnTo>
                    <a:pt x="531997" y="14249"/>
                  </a:lnTo>
                  <a:lnTo>
                    <a:pt x="527636" y="12496"/>
                  </a:lnTo>
                  <a:lnTo>
                    <a:pt x="517706" y="5448"/>
                  </a:lnTo>
                  <a:lnTo>
                    <a:pt x="515418" y="5448"/>
                  </a:lnTo>
                  <a:lnTo>
                    <a:pt x="509221" y="0"/>
                  </a:lnTo>
                  <a:close/>
                </a:path>
                <a:path w="775334" h="346710">
                  <a:moveTo>
                    <a:pt x="257011" y="13919"/>
                  </a:moveTo>
                  <a:lnTo>
                    <a:pt x="255259" y="16827"/>
                  </a:lnTo>
                  <a:lnTo>
                    <a:pt x="260366" y="16827"/>
                  </a:lnTo>
                  <a:lnTo>
                    <a:pt x="257011" y="13919"/>
                  </a:lnTo>
                  <a:close/>
                </a:path>
                <a:path w="775334" h="346710">
                  <a:moveTo>
                    <a:pt x="252401" y="13030"/>
                  </a:moveTo>
                  <a:lnTo>
                    <a:pt x="250928" y="14300"/>
                  </a:lnTo>
                  <a:lnTo>
                    <a:pt x="253357" y="14300"/>
                  </a:lnTo>
                  <a:lnTo>
                    <a:pt x="252401" y="13030"/>
                  </a:lnTo>
                  <a:close/>
                </a:path>
                <a:path w="775334" h="346710">
                  <a:moveTo>
                    <a:pt x="256084" y="5765"/>
                  </a:moveTo>
                  <a:lnTo>
                    <a:pt x="253659" y="7721"/>
                  </a:lnTo>
                  <a:lnTo>
                    <a:pt x="254903" y="7721"/>
                  </a:lnTo>
                  <a:lnTo>
                    <a:pt x="256084" y="5765"/>
                  </a:lnTo>
                  <a:close/>
                </a:path>
                <a:path w="775334" h="346710">
                  <a:moveTo>
                    <a:pt x="511977" y="2108"/>
                  </a:moveTo>
                  <a:lnTo>
                    <a:pt x="515418" y="5448"/>
                  </a:lnTo>
                  <a:lnTo>
                    <a:pt x="517706" y="5448"/>
                  </a:lnTo>
                  <a:lnTo>
                    <a:pt x="515380" y="3797"/>
                  </a:lnTo>
                  <a:lnTo>
                    <a:pt x="511977" y="2108"/>
                  </a:lnTo>
                  <a:close/>
                </a:path>
              </a:pathLst>
            </a:custGeom>
            <a:solidFill>
              <a:srgbClr val="A7A9AC"/>
            </a:solidFill>
          </p:spPr>
          <p:txBody>
            <a:bodyPr wrap="square" lIns="0" tIns="0" rIns="0" bIns="0" rtlCol="0"/>
            <a:lstStyle/>
            <a:p>
              <a:endParaRPr/>
            </a:p>
          </p:txBody>
        </p:sp>
        <p:sp>
          <p:nvSpPr>
            <p:cNvPr id="13" name="object 46">
              <a:extLst>
                <a:ext uri="{FF2B5EF4-FFF2-40B4-BE49-F238E27FC236}">
                  <a16:creationId xmlns:a16="http://schemas.microsoft.com/office/drawing/2014/main" id="{5F9687FC-9060-43C8-90CE-14061B349D2B}"/>
                </a:ext>
              </a:extLst>
            </p:cNvPr>
            <p:cNvSpPr/>
            <p:nvPr/>
          </p:nvSpPr>
          <p:spPr>
            <a:xfrm>
              <a:off x="9575196" y="3241687"/>
              <a:ext cx="1905" cy="3175"/>
            </a:xfrm>
            <a:custGeom>
              <a:avLst/>
              <a:gdLst/>
              <a:ahLst/>
              <a:cxnLst/>
              <a:rect l="l" t="t" r="r" b="b"/>
              <a:pathLst>
                <a:path w="1904" h="3175">
                  <a:moveTo>
                    <a:pt x="692" y="1416"/>
                  </a:moveTo>
                  <a:lnTo>
                    <a:pt x="901" y="1892"/>
                  </a:lnTo>
                  <a:lnTo>
                    <a:pt x="1422" y="2844"/>
                  </a:lnTo>
                  <a:lnTo>
                    <a:pt x="901" y="1879"/>
                  </a:lnTo>
                  <a:lnTo>
                    <a:pt x="692" y="1416"/>
                  </a:lnTo>
                  <a:close/>
                </a:path>
                <a:path w="1904" h="3175">
                  <a:moveTo>
                    <a:pt x="0" y="0"/>
                  </a:moveTo>
                  <a:lnTo>
                    <a:pt x="482" y="952"/>
                  </a:lnTo>
                  <a:lnTo>
                    <a:pt x="692" y="1416"/>
                  </a:lnTo>
                  <a:lnTo>
                    <a:pt x="482" y="939"/>
                  </a:lnTo>
                  <a:lnTo>
                    <a:pt x="0" y="0"/>
                  </a:lnTo>
                  <a:close/>
                </a:path>
              </a:pathLst>
            </a:custGeom>
            <a:solidFill>
              <a:srgbClr val="F3D1B6"/>
            </a:solidFill>
          </p:spPr>
          <p:txBody>
            <a:bodyPr wrap="square" lIns="0" tIns="0" rIns="0" bIns="0" rtlCol="0"/>
            <a:lstStyle/>
            <a:p>
              <a:endParaRPr/>
            </a:p>
          </p:txBody>
        </p:sp>
        <p:sp>
          <p:nvSpPr>
            <p:cNvPr id="14" name="object 47">
              <a:extLst>
                <a:ext uri="{FF2B5EF4-FFF2-40B4-BE49-F238E27FC236}">
                  <a16:creationId xmlns:a16="http://schemas.microsoft.com/office/drawing/2014/main" id="{537053C5-771E-4A80-9C1F-6269BF6F3C0D}"/>
                </a:ext>
              </a:extLst>
            </p:cNvPr>
            <p:cNvSpPr/>
            <p:nvPr/>
          </p:nvSpPr>
          <p:spPr>
            <a:xfrm>
              <a:off x="9370192" y="3276326"/>
              <a:ext cx="2540" cy="2540"/>
            </a:xfrm>
            <a:custGeom>
              <a:avLst/>
              <a:gdLst/>
              <a:ahLst/>
              <a:cxnLst/>
              <a:rect l="l" t="t" r="r" b="b"/>
              <a:pathLst>
                <a:path w="2540" h="2539">
                  <a:moveTo>
                    <a:pt x="2336" y="0"/>
                  </a:moveTo>
                  <a:lnTo>
                    <a:pt x="0" y="2349"/>
                  </a:lnTo>
                  <a:lnTo>
                    <a:pt x="787" y="1587"/>
                  </a:lnTo>
                  <a:lnTo>
                    <a:pt x="2336" y="0"/>
                  </a:lnTo>
                  <a:close/>
                </a:path>
              </a:pathLst>
            </a:custGeom>
            <a:solidFill>
              <a:srgbClr val="F3D1B6"/>
            </a:solidFill>
          </p:spPr>
          <p:txBody>
            <a:bodyPr wrap="square" lIns="0" tIns="0" rIns="0" bIns="0" rtlCol="0"/>
            <a:lstStyle/>
            <a:p>
              <a:endParaRPr/>
            </a:p>
          </p:txBody>
        </p:sp>
        <p:sp>
          <p:nvSpPr>
            <p:cNvPr id="15" name="object 48">
              <a:extLst>
                <a:ext uri="{FF2B5EF4-FFF2-40B4-BE49-F238E27FC236}">
                  <a16:creationId xmlns:a16="http://schemas.microsoft.com/office/drawing/2014/main" id="{19481F49-17B6-4B56-AC88-19574D0D9C23}"/>
                </a:ext>
              </a:extLst>
            </p:cNvPr>
            <p:cNvSpPr/>
            <p:nvPr/>
          </p:nvSpPr>
          <p:spPr>
            <a:xfrm>
              <a:off x="9423429" y="2993611"/>
              <a:ext cx="44450" cy="20955"/>
            </a:xfrm>
            <a:custGeom>
              <a:avLst/>
              <a:gdLst/>
              <a:ahLst/>
              <a:cxnLst/>
              <a:rect l="l" t="t" r="r" b="b"/>
              <a:pathLst>
                <a:path w="44450" h="20955">
                  <a:moveTo>
                    <a:pt x="44183" y="0"/>
                  </a:moveTo>
                  <a:lnTo>
                    <a:pt x="33123" y="2854"/>
                  </a:lnTo>
                  <a:lnTo>
                    <a:pt x="20477" y="7215"/>
                  </a:lnTo>
                  <a:lnTo>
                    <a:pt x="8637" y="13178"/>
                  </a:lnTo>
                  <a:lnTo>
                    <a:pt x="0" y="20840"/>
                  </a:lnTo>
                  <a:lnTo>
                    <a:pt x="8643" y="13178"/>
                  </a:lnTo>
                  <a:lnTo>
                    <a:pt x="20481" y="7215"/>
                  </a:lnTo>
                  <a:lnTo>
                    <a:pt x="33125" y="2854"/>
                  </a:lnTo>
                  <a:lnTo>
                    <a:pt x="44183" y="0"/>
                  </a:lnTo>
                  <a:close/>
                </a:path>
              </a:pathLst>
            </a:custGeom>
            <a:solidFill>
              <a:srgbClr val="F3D1B6"/>
            </a:solidFill>
          </p:spPr>
          <p:txBody>
            <a:bodyPr wrap="square" lIns="0" tIns="0" rIns="0" bIns="0" rtlCol="0"/>
            <a:lstStyle/>
            <a:p>
              <a:endParaRPr/>
            </a:p>
          </p:txBody>
        </p:sp>
        <p:sp>
          <p:nvSpPr>
            <p:cNvPr id="16" name="object 49">
              <a:extLst>
                <a:ext uri="{FF2B5EF4-FFF2-40B4-BE49-F238E27FC236}">
                  <a16:creationId xmlns:a16="http://schemas.microsoft.com/office/drawing/2014/main" id="{1AA4F1EA-1FFB-4820-B7E0-4CF474BEDB70}"/>
                </a:ext>
              </a:extLst>
            </p:cNvPr>
            <p:cNvSpPr/>
            <p:nvPr/>
          </p:nvSpPr>
          <p:spPr>
            <a:xfrm>
              <a:off x="9402430" y="3229725"/>
              <a:ext cx="1270" cy="3810"/>
            </a:xfrm>
            <a:custGeom>
              <a:avLst/>
              <a:gdLst/>
              <a:ahLst/>
              <a:cxnLst/>
              <a:rect l="l" t="t" r="r" b="b"/>
              <a:pathLst>
                <a:path w="1270" h="3810">
                  <a:moveTo>
                    <a:pt x="1181" y="0"/>
                  </a:moveTo>
                  <a:lnTo>
                    <a:pt x="833" y="1142"/>
                  </a:lnTo>
                  <a:lnTo>
                    <a:pt x="0" y="3428"/>
                  </a:lnTo>
                  <a:lnTo>
                    <a:pt x="842" y="1130"/>
                  </a:lnTo>
                  <a:lnTo>
                    <a:pt x="1181" y="0"/>
                  </a:lnTo>
                  <a:close/>
                </a:path>
              </a:pathLst>
            </a:custGeom>
            <a:solidFill>
              <a:srgbClr val="F3D1B6"/>
            </a:solidFill>
          </p:spPr>
          <p:txBody>
            <a:bodyPr wrap="square" lIns="0" tIns="0" rIns="0" bIns="0" rtlCol="0"/>
            <a:lstStyle/>
            <a:p>
              <a:endParaRPr/>
            </a:p>
          </p:txBody>
        </p:sp>
        <p:sp>
          <p:nvSpPr>
            <p:cNvPr id="17" name="object 50">
              <a:extLst>
                <a:ext uri="{FF2B5EF4-FFF2-40B4-BE49-F238E27FC236}">
                  <a16:creationId xmlns:a16="http://schemas.microsoft.com/office/drawing/2014/main" id="{1B2B437B-EB62-457C-96FC-1B5A9919FB23}"/>
                </a:ext>
              </a:extLst>
            </p:cNvPr>
            <p:cNvSpPr/>
            <p:nvPr/>
          </p:nvSpPr>
          <p:spPr>
            <a:xfrm>
              <a:off x="9412237" y="3036713"/>
              <a:ext cx="0" cy="182245"/>
            </a:xfrm>
            <a:custGeom>
              <a:avLst/>
              <a:gdLst/>
              <a:ahLst/>
              <a:cxnLst/>
              <a:rect l="l" t="t" r="r" b="b"/>
              <a:pathLst>
                <a:path h="182244">
                  <a:moveTo>
                    <a:pt x="0" y="0"/>
                  </a:moveTo>
                  <a:lnTo>
                    <a:pt x="0" y="181851"/>
                  </a:lnTo>
                </a:path>
              </a:pathLst>
            </a:custGeom>
            <a:ln w="13576">
              <a:solidFill>
                <a:srgbClr val="F3D1B6"/>
              </a:solidFill>
            </a:ln>
          </p:spPr>
          <p:txBody>
            <a:bodyPr wrap="square" lIns="0" tIns="0" rIns="0" bIns="0" rtlCol="0"/>
            <a:lstStyle/>
            <a:p>
              <a:endParaRPr/>
            </a:p>
          </p:txBody>
        </p:sp>
        <p:sp>
          <p:nvSpPr>
            <p:cNvPr id="18" name="object 51">
              <a:extLst>
                <a:ext uri="{FF2B5EF4-FFF2-40B4-BE49-F238E27FC236}">
                  <a16:creationId xmlns:a16="http://schemas.microsoft.com/office/drawing/2014/main" id="{DD59A0B8-2D3E-4A20-B352-135803F362BF}"/>
                </a:ext>
              </a:extLst>
            </p:cNvPr>
            <p:cNvSpPr/>
            <p:nvPr/>
          </p:nvSpPr>
          <p:spPr>
            <a:xfrm>
              <a:off x="9583629" y="3255553"/>
              <a:ext cx="1270" cy="1270"/>
            </a:xfrm>
            <a:custGeom>
              <a:avLst/>
              <a:gdLst/>
              <a:ahLst/>
              <a:cxnLst/>
              <a:rect l="l" t="t" r="r" b="b"/>
              <a:pathLst>
                <a:path w="1270" h="1270">
                  <a:moveTo>
                    <a:pt x="0" y="0"/>
                  </a:moveTo>
                  <a:lnTo>
                    <a:pt x="406" y="571"/>
                  </a:lnTo>
                  <a:lnTo>
                    <a:pt x="850" y="1092"/>
                  </a:lnTo>
                  <a:lnTo>
                    <a:pt x="406" y="558"/>
                  </a:lnTo>
                  <a:lnTo>
                    <a:pt x="0" y="0"/>
                  </a:lnTo>
                  <a:close/>
                </a:path>
              </a:pathLst>
            </a:custGeom>
            <a:solidFill>
              <a:srgbClr val="F3D1B6"/>
            </a:solidFill>
          </p:spPr>
          <p:txBody>
            <a:bodyPr wrap="square" lIns="0" tIns="0" rIns="0" bIns="0" rtlCol="0"/>
            <a:lstStyle/>
            <a:p>
              <a:endParaRPr/>
            </a:p>
          </p:txBody>
        </p:sp>
        <p:sp>
          <p:nvSpPr>
            <p:cNvPr id="19" name="object 52">
              <a:extLst>
                <a:ext uri="{FF2B5EF4-FFF2-40B4-BE49-F238E27FC236}">
                  <a16:creationId xmlns:a16="http://schemas.microsoft.com/office/drawing/2014/main" id="{984A28D4-7C8A-410B-A485-00D7B776EECF}"/>
                </a:ext>
              </a:extLst>
            </p:cNvPr>
            <p:cNvSpPr/>
            <p:nvPr/>
          </p:nvSpPr>
          <p:spPr>
            <a:xfrm>
              <a:off x="9592013" y="3266094"/>
              <a:ext cx="3175" cy="3175"/>
            </a:xfrm>
            <a:custGeom>
              <a:avLst/>
              <a:gdLst/>
              <a:ahLst/>
              <a:cxnLst/>
              <a:rect l="l" t="t" r="r" b="b"/>
              <a:pathLst>
                <a:path w="3175" h="3175">
                  <a:moveTo>
                    <a:pt x="0" y="0"/>
                  </a:moveTo>
                  <a:lnTo>
                    <a:pt x="874" y="1041"/>
                  </a:lnTo>
                  <a:lnTo>
                    <a:pt x="2628" y="3009"/>
                  </a:lnTo>
                  <a:lnTo>
                    <a:pt x="865" y="1028"/>
                  </a:lnTo>
                  <a:lnTo>
                    <a:pt x="0" y="0"/>
                  </a:lnTo>
                  <a:close/>
                </a:path>
              </a:pathLst>
            </a:custGeom>
            <a:solidFill>
              <a:srgbClr val="F3D1B6"/>
            </a:solidFill>
          </p:spPr>
          <p:txBody>
            <a:bodyPr wrap="square" lIns="0" tIns="0" rIns="0" bIns="0" rtlCol="0"/>
            <a:lstStyle/>
            <a:p>
              <a:endParaRPr/>
            </a:p>
          </p:txBody>
        </p:sp>
        <p:sp>
          <p:nvSpPr>
            <p:cNvPr id="20" name="object 53">
              <a:extLst>
                <a:ext uri="{FF2B5EF4-FFF2-40B4-BE49-F238E27FC236}">
                  <a16:creationId xmlns:a16="http://schemas.microsoft.com/office/drawing/2014/main" id="{99A66DB0-1976-4F08-8F0B-7936CA8C1C04}"/>
                </a:ext>
              </a:extLst>
            </p:cNvPr>
            <p:cNvSpPr/>
            <p:nvPr/>
          </p:nvSpPr>
          <p:spPr>
            <a:xfrm>
              <a:off x="9497966" y="2991946"/>
              <a:ext cx="55880" cy="32384"/>
            </a:xfrm>
            <a:custGeom>
              <a:avLst/>
              <a:gdLst/>
              <a:ahLst/>
              <a:cxnLst/>
              <a:rect l="l" t="t" r="r" b="b"/>
              <a:pathLst>
                <a:path w="55879" h="32385">
                  <a:moveTo>
                    <a:pt x="0" y="0"/>
                  </a:moveTo>
                  <a:lnTo>
                    <a:pt x="45993" y="16246"/>
                  </a:lnTo>
                  <a:lnTo>
                    <a:pt x="55791" y="32156"/>
                  </a:lnTo>
                  <a:lnTo>
                    <a:pt x="55575" y="29921"/>
                  </a:lnTo>
                  <a:lnTo>
                    <a:pt x="45991" y="16234"/>
                  </a:lnTo>
                  <a:lnTo>
                    <a:pt x="26987" y="6950"/>
                  </a:lnTo>
                  <a:lnTo>
                    <a:pt x="8383" y="1671"/>
                  </a:lnTo>
                  <a:lnTo>
                    <a:pt x="0" y="0"/>
                  </a:lnTo>
                  <a:close/>
                </a:path>
              </a:pathLst>
            </a:custGeom>
            <a:solidFill>
              <a:srgbClr val="F3D1B6"/>
            </a:solidFill>
          </p:spPr>
          <p:txBody>
            <a:bodyPr wrap="square" lIns="0" tIns="0" rIns="0" bIns="0" rtlCol="0"/>
            <a:lstStyle/>
            <a:p>
              <a:endParaRPr/>
            </a:p>
          </p:txBody>
        </p:sp>
        <p:sp>
          <p:nvSpPr>
            <p:cNvPr id="21" name="object 54">
              <a:extLst>
                <a:ext uri="{FF2B5EF4-FFF2-40B4-BE49-F238E27FC236}">
                  <a16:creationId xmlns:a16="http://schemas.microsoft.com/office/drawing/2014/main" id="{5D2A615B-1956-4652-B127-43390D79B85F}"/>
                </a:ext>
              </a:extLst>
            </p:cNvPr>
            <p:cNvSpPr/>
            <p:nvPr/>
          </p:nvSpPr>
          <p:spPr>
            <a:xfrm>
              <a:off x="9475992" y="2991937"/>
              <a:ext cx="11430" cy="4445"/>
            </a:xfrm>
            <a:custGeom>
              <a:avLst/>
              <a:gdLst/>
              <a:ahLst/>
              <a:cxnLst/>
              <a:rect l="l" t="t" r="r" b="b"/>
              <a:pathLst>
                <a:path w="11429" h="4444">
                  <a:moveTo>
                    <a:pt x="0" y="0"/>
                  </a:moveTo>
                  <a:lnTo>
                    <a:pt x="10940" y="4279"/>
                  </a:lnTo>
                  <a:lnTo>
                    <a:pt x="0" y="0"/>
                  </a:lnTo>
                  <a:close/>
                </a:path>
              </a:pathLst>
            </a:custGeom>
            <a:solidFill>
              <a:srgbClr val="F3D1B6"/>
            </a:solidFill>
          </p:spPr>
          <p:txBody>
            <a:bodyPr wrap="square" lIns="0" tIns="0" rIns="0" bIns="0" rtlCol="0"/>
            <a:lstStyle/>
            <a:p>
              <a:endParaRPr/>
            </a:p>
          </p:txBody>
        </p:sp>
        <p:sp>
          <p:nvSpPr>
            <p:cNvPr id="22" name="object 55">
              <a:extLst>
                <a:ext uri="{FF2B5EF4-FFF2-40B4-BE49-F238E27FC236}">
                  <a16:creationId xmlns:a16="http://schemas.microsoft.com/office/drawing/2014/main" id="{A4445700-6E94-474F-AD0C-B682E455197E}"/>
                </a:ext>
              </a:extLst>
            </p:cNvPr>
            <p:cNvSpPr/>
            <p:nvPr/>
          </p:nvSpPr>
          <p:spPr>
            <a:xfrm>
              <a:off x="9570333" y="3229731"/>
              <a:ext cx="1270" cy="3175"/>
            </a:xfrm>
            <a:custGeom>
              <a:avLst/>
              <a:gdLst/>
              <a:ahLst/>
              <a:cxnLst/>
              <a:rect l="l" t="t" r="r" b="b"/>
              <a:pathLst>
                <a:path w="1270" h="3175">
                  <a:moveTo>
                    <a:pt x="0" y="0"/>
                  </a:moveTo>
                  <a:lnTo>
                    <a:pt x="304" y="1054"/>
                  </a:lnTo>
                  <a:lnTo>
                    <a:pt x="1066" y="3162"/>
                  </a:lnTo>
                  <a:lnTo>
                    <a:pt x="304" y="1054"/>
                  </a:lnTo>
                  <a:lnTo>
                    <a:pt x="0" y="0"/>
                  </a:lnTo>
                  <a:close/>
                </a:path>
              </a:pathLst>
            </a:custGeom>
            <a:solidFill>
              <a:srgbClr val="F3D1B6"/>
            </a:solidFill>
          </p:spPr>
          <p:txBody>
            <a:bodyPr wrap="square" lIns="0" tIns="0" rIns="0" bIns="0" rtlCol="0"/>
            <a:lstStyle/>
            <a:p>
              <a:endParaRPr/>
            </a:p>
          </p:txBody>
        </p:sp>
        <p:sp>
          <p:nvSpPr>
            <p:cNvPr id="23" name="object 56">
              <a:extLst>
                <a:ext uri="{FF2B5EF4-FFF2-40B4-BE49-F238E27FC236}">
                  <a16:creationId xmlns:a16="http://schemas.microsoft.com/office/drawing/2014/main" id="{2441D666-440F-43E9-B749-0B688EB5A291}"/>
                </a:ext>
              </a:extLst>
            </p:cNvPr>
            <p:cNvSpPr/>
            <p:nvPr/>
          </p:nvSpPr>
          <p:spPr>
            <a:xfrm>
              <a:off x="9379239" y="3266554"/>
              <a:ext cx="2540" cy="3175"/>
            </a:xfrm>
            <a:custGeom>
              <a:avLst/>
              <a:gdLst/>
              <a:ahLst/>
              <a:cxnLst/>
              <a:rect l="l" t="t" r="r" b="b"/>
              <a:pathLst>
                <a:path w="2540" h="3175">
                  <a:moveTo>
                    <a:pt x="2349" y="0"/>
                  </a:moveTo>
                  <a:lnTo>
                    <a:pt x="0" y="2616"/>
                  </a:lnTo>
                  <a:lnTo>
                    <a:pt x="1562" y="901"/>
                  </a:lnTo>
                  <a:lnTo>
                    <a:pt x="2349" y="0"/>
                  </a:lnTo>
                  <a:close/>
                </a:path>
              </a:pathLst>
            </a:custGeom>
            <a:solidFill>
              <a:srgbClr val="F3D1B6"/>
            </a:solidFill>
          </p:spPr>
          <p:txBody>
            <a:bodyPr wrap="square" lIns="0" tIns="0" rIns="0" bIns="0" rtlCol="0"/>
            <a:lstStyle/>
            <a:p>
              <a:endParaRPr/>
            </a:p>
          </p:txBody>
        </p:sp>
        <p:sp>
          <p:nvSpPr>
            <p:cNvPr id="24" name="object 57">
              <a:extLst>
                <a:ext uri="{FF2B5EF4-FFF2-40B4-BE49-F238E27FC236}">
                  <a16:creationId xmlns:a16="http://schemas.microsoft.com/office/drawing/2014/main" id="{548482B5-F59A-43C0-8BE1-E5B5FC686959}"/>
                </a:ext>
              </a:extLst>
            </p:cNvPr>
            <p:cNvSpPr/>
            <p:nvPr/>
          </p:nvSpPr>
          <p:spPr>
            <a:xfrm>
              <a:off x="9791716" y="3365624"/>
              <a:ext cx="3810" cy="2540"/>
            </a:xfrm>
            <a:custGeom>
              <a:avLst/>
              <a:gdLst/>
              <a:ahLst/>
              <a:cxnLst/>
              <a:rect l="l" t="t" r="r" b="b"/>
              <a:pathLst>
                <a:path w="3809" h="2539">
                  <a:moveTo>
                    <a:pt x="0" y="0"/>
                  </a:moveTo>
                  <a:lnTo>
                    <a:pt x="1346" y="736"/>
                  </a:lnTo>
                  <a:lnTo>
                    <a:pt x="2730" y="1460"/>
                  </a:lnTo>
                  <a:lnTo>
                    <a:pt x="3784" y="2095"/>
                  </a:lnTo>
                  <a:lnTo>
                    <a:pt x="2743" y="1460"/>
                  </a:lnTo>
                  <a:lnTo>
                    <a:pt x="0" y="0"/>
                  </a:lnTo>
                  <a:close/>
                </a:path>
              </a:pathLst>
            </a:custGeom>
            <a:solidFill>
              <a:srgbClr val="1F5985"/>
            </a:solidFill>
          </p:spPr>
          <p:txBody>
            <a:bodyPr wrap="square" lIns="0" tIns="0" rIns="0" bIns="0" rtlCol="0"/>
            <a:lstStyle/>
            <a:p>
              <a:endParaRPr/>
            </a:p>
          </p:txBody>
        </p:sp>
        <p:sp>
          <p:nvSpPr>
            <p:cNvPr id="25" name="object 58">
              <a:extLst>
                <a:ext uri="{FF2B5EF4-FFF2-40B4-BE49-F238E27FC236}">
                  <a16:creationId xmlns:a16="http://schemas.microsoft.com/office/drawing/2014/main" id="{299BB900-0EAF-4D62-9E53-1C290F9ADFD1}"/>
                </a:ext>
              </a:extLst>
            </p:cNvPr>
            <p:cNvSpPr/>
            <p:nvPr/>
          </p:nvSpPr>
          <p:spPr>
            <a:xfrm>
              <a:off x="9634687" y="3299914"/>
              <a:ext cx="128270" cy="52069"/>
            </a:xfrm>
            <a:custGeom>
              <a:avLst/>
              <a:gdLst/>
              <a:ahLst/>
              <a:cxnLst/>
              <a:rect l="l" t="t" r="r" b="b"/>
              <a:pathLst>
                <a:path w="128270" h="52070">
                  <a:moveTo>
                    <a:pt x="50" y="0"/>
                  </a:moveTo>
                  <a:lnTo>
                    <a:pt x="57934" y="23060"/>
                  </a:lnTo>
                  <a:lnTo>
                    <a:pt x="94054" y="37729"/>
                  </a:lnTo>
                  <a:lnTo>
                    <a:pt x="127660" y="51930"/>
                  </a:lnTo>
                  <a:lnTo>
                    <a:pt x="94030" y="37718"/>
                  </a:lnTo>
                  <a:lnTo>
                    <a:pt x="57921" y="23050"/>
                  </a:lnTo>
                  <a:lnTo>
                    <a:pt x="50" y="0"/>
                  </a:lnTo>
                  <a:close/>
                </a:path>
              </a:pathLst>
            </a:custGeom>
            <a:solidFill>
              <a:srgbClr val="1F5985"/>
            </a:solidFill>
          </p:spPr>
          <p:txBody>
            <a:bodyPr wrap="square" lIns="0" tIns="0" rIns="0" bIns="0" rtlCol="0"/>
            <a:lstStyle/>
            <a:p>
              <a:endParaRPr/>
            </a:p>
          </p:txBody>
        </p:sp>
        <p:sp>
          <p:nvSpPr>
            <p:cNvPr id="26" name="object 59">
              <a:extLst>
                <a:ext uri="{FF2B5EF4-FFF2-40B4-BE49-F238E27FC236}">
                  <a16:creationId xmlns:a16="http://schemas.microsoft.com/office/drawing/2014/main" id="{F494713E-961A-45FB-A3C0-E537343AB0E7}"/>
                </a:ext>
              </a:extLst>
            </p:cNvPr>
            <p:cNvSpPr/>
            <p:nvPr/>
          </p:nvSpPr>
          <p:spPr>
            <a:xfrm>
              <a:off x="9196365" y="3354561"/>
              <a:ext cx="9525" cy="4445"/>
            </a:xfrm>
            <a:custGeom>
              <a:avLst/>
              <a:gdLst/>
              <a:ahLst/>
              <a:cxnLst/>
              <a:rect l="l" t="t" r="r" b="b"/>
              <a:pathLst>
                <a:path w="9525" h="4445">
                  <a:moveTo>
                    <a:pt x="9042" y="0"/>
                  </a:moveTo>
                  <a:lnTo>
                    <a:pt x="4267" y="2120"/>
                  </a:lnTo>
                  <a:lnTo>
                    <a:pt x="0" y="4089"/>
                  </a:lnTo>
                  <a:lnTo>
                    <a:pt x="4279" y="2120"/>
                  </a:lnTo>
                  <a:lnTo>
                    <a:pt x="9042" y="0"/>
                  </a:lnTo>
                  <a:close/>
                </a:path>
              </a:pathLst>
            </a:custGeom>
            <a:solidFill>
              <a:srgbClr val="1F5985"/>
            </a:solidFill>
          </p:spPr>
          <p:txBody>
            <a:bodyPr wrap="square" lIns="0" tIns="0" rIns="0" bIns="0" rtlCol="0"/>
            <a:lstStyle/>
            <a:p>
              <a:endParaRPr/>
            </a:p>
          </p:txBody>
        </p:sp>
        <p:sp>
          <p:nvSpPr>
            <p:cNvPr id="27" name="object 60">
              <a:extLst>
                <a:ext uri="{FF2B5EF4-FFF2-40B4-BE49-F238E27FC236}">
                  <a16:creationId xmlns:a16="http://schemas.microsoft.com/office/drawing/2014/main" id="{28A16F3D-716C-4E3E-A797-45CA13600993}"/>
                </a:ext>
              </a:extLst>
            </p:cNvPr>
            <p:cNvSpPr/>
            <p:nvPr/>
          </p:nvSpPr>
          <p:spPr>
            <a:xfrm>
              <a:off x="9347289" y="3295923"/>
              <a:ext cx="1905" cy="1270"/>
            </a:xfrm>
            <a:custGeom>
              <a:avLst/>
              <a:gdLst/>
              <a:ahLst/>
              <a:cxnLst/>
              <a:rect l="l" t="t" r="r" b="b"/>
              <a:pathLst>
                <a:path w="1904" h="1270">
                  <a:moveTo>
                    <a:pt x="1587" y="0"/>
                  </a:moveTo>
                  <a:lnTo>
                    <a:pt x="0" y="698"/>
                  </a:lnTo>
                  <a:lnTo>
                    <a:pt x="698" y="406"/>
                  </a:lnTo>
                  <a:lnTo>
                    <a:pt x="1587" y="0"/>
                  </a:lnTo>
                  <a:close/>
                </a:path>
              </a:pathLst>
            </a:custGeom>
            <a:solidFill>
              <a:srgbClr val="1F5985"/>
            </a:solidFill>
          </p:spPr>
          <p:txBody>
            <a:bodyPr wrap="square" lIns="0" tIns="0" rIns="0" bIns="0" rtlCol="0"/>
            <a:lstStyle/>
            <a:p>
              <a:endParaRPr/>
            </a:p>
          </p:txBody>
        </p:sp>
        <p:sp>
          <p:nvSpPr>
            <p:cNvPr id="28" name="object 61">
              <a:extLst>
                <a:ext uri="{FF2B5EF4-FFF2-40B4-BE49-F238E27FC236}">
                  <a16:creationId xmlns:a16="http://schemas.microsoft.com/office/drawing/2014/main" id="{AB161AA7-1B1D-4889-823A-37E9AEFAE6E0}"/>
                </a:ext>
              </a:extLst>
            </p:cNvPr>
            <p:cNvSpPr/>
            <p:nvPr/>
          </p:nvSpPr>
          <p:spPr>
            <a:xfrm>
              <a:off x="9205494" y="3339603"/>
              <a:ext cx="35560" cy="15240"/>
            </a:xfrm>
            <a:custGeom>
              <a:avLst/>
              <a:gdLst/>
              <a:ahLst/>
              <a:cxnLst/>
              <a:rect l="l" t="t" r="r" b="b"/>
              <a:pathLst>
                <a:path w="35559" h="15239">
                  <a:moveTo>
                    <a:pt x="16584" y="7713"/>
                  </a:moveTo>
                  <a:lnTo>
                    <a:pt x="8012" y="11399"/>
                  </a:lnTo>
                  <a:lnTo>
                    <a:pt x="0" y="14922"/>
                  </a:lnTo>
                  <a:lnTo>
                    <a:pt x="8024" y="11396"/>
                  </a:lnTo>
                  <a:lnTo>
                    <a:pt x="16584" y="7713"/>
                  </a:lnTo>
                  <a:close/>
                </a:path>
                <a:path w="35559" h="15239">
                  <a:moveTo>
                    <a:pt x="34950" y="0"/>
                  </a:moveTo>
                  <a:lnTo>
                    <a:pt x="25589" y="3905"/>
                  </a:lnTo>
                  <a:lnTo>
                    <a:pt x="16584" y="7713"/>
                  </a:lnTo>
                  <a:lnTo>
                    <a:pt x="25602" y="3901"/>
                  </a:lnTo>
                  <a:lnTo>
                    <a:pt x="34950" y="0"/>
                  </a:lnTo>
                  <a:close/>
                </a:path>
              </a:pathLst>
            </a:custGeom>
            <a:solidFill>
              <a:srgbClr val="1F5985"/>
            </a:solidFill>
          </p:spPr>
          <p:txBody>
            <a:bodyPr wrap="square" lIns="0" tIns="0" rIns="0" bIns="0" rtlCol="0"/>
            <a:lstStyle/>
            <a:p>
              <a:endParaRPr/>
            </a:p>
          </p:txBody>
        </p:sp>
        <p:sp>
          <p:nvSpPr>
            <p:cNvPr id="29" name="object 62">
              <a:extLst>
                <a:ext uri="{FF2B5EF4-FFF2-40B4-BE49-F238E27FC236}">
                  <a16:creationId xmlns:a16="http://schemas.microsoft.com/office/drawing/2014/main" id="{0E6BB85C-A91E-423D-B932-B2479B6643A6}"/>
                </a:ext>
              </a:extLst>
            </p:cNvPr>
            <p:cNvSpPr/>
            <p:nvPr/>
          </p:nvSpPr>
          <p:spPr>
            <a:xfrm>
              <a:off x="9789310" y="3364346"/>
              <a:ext cx="2540" cy="1905"/>
            </a:xfrm>
            <a:custGeom>
              <a:avLst/>
              <a:gdLst/>
              <a:ahLst/>
              <a:cxnLst/>
              <a:rect l="l" t="t" r="r" b="b"/>
              <a:pathLst>
                <a:path w="2540" h="1904">
                  <a:moveTo>
                    <a:pt x="0" y="0"/>
                  </a:moveTo>
                  <a:lnTo>
                    <a:pt x="889" y="444"/>
                  </a:lnTo>
                  <a:lnTo>
                    <a:pt x="2400" y="1282"/>
                  </a:lnTo>
                  <a:lnTo>
                    <a:pt x="889" y="457"/>
                  </a:lnTo>
                  <a:lnTo>
                    <a:pt x="0" y="0"/>
                  </a:lnTo>
                  <a:close/>
                </a:path>
              </a:pathLst>
            </a:custGeom>
            <a:solidFill>
              <a:srgbClr val="1F5985"/>
            </a:solidFill>
          </p:spPr>
          <p:txBody>
            <a:bodyPr wrap="square" lIns="0" tIns="0" rIns="0" bIns="0" rtlCol="0"/>
            <a:lstStyle/>
            <a:p>
              <a:endParaRPr/>
            </a:p>
          </p:txBody>
        </p:sp>
        <p:sp>
          <p:nvSpPr>
            <p:cNvPr id="30" name="object 63">
              <a:extLst>
                <a:ext uri="{FF2B5EF4-FFF2-40B4-BE49-F238E27FC236}">
                  <a16:creationId xmlns:a16="http://schemas.microsoft.com/office/drawing/2014/main" id="{D45E953A-9AD2-4565-9562-336D7110B654}"/>
                </a:ext>
              </a:extLst>
            </p:cNvPr>
            <p:cNvSpPr/>
            <p:nvPr/>
          </p:nvSpPr>
          <p:spPr>
            <a:xfrm>
              <a:off x="9348878" y="3294301"/>
              <a:ext cx="3175" cy="1905"/>
            </a:xfrm>
            <a:custGeom>
              <a:avLst/>
              <a:gdLst/>
              <a:ahLst/>
              <a:cxnLst/>
              <a:rect l="l" t="t" r="r" b="b"/>
              <a:pathLst>
                <a:path w="3175" h="1904">
                  <a:moveTo>
                    <a:pt x="595" y="1367"/>
                  </a:moveTo>
                  <a:lnTo>
                    <a:pt x="266" y="1491"/>
                  </a:lnTo>
                  <a:lnTo>
                    <a:pt x="0" y="1618"/>
                  </a:lnTo>
                  <a:lnTo>
                    <a:pt x="595" y="1367"/>
                  </a:lnTo>
                  <a:close/>
                </a:path>
                <a:path w="3175" h="1904">
                  <a:moveTo>
                    <a:pt x="2892" y="0"/>
                  </a:moveTo>
                  <a:lnTo>
                    <a:pt x="1715" y="818"/>
                  </a:lnTo>
                  <a:lnTo>
                    <a:pt x="812" y="1276"/>
                  </a:lnTo>
                  <a:lnTo>
                    <a:pt x="595" y="1367"/>
                  </a:lnTo>
                  <a:lnTo>
                    <a:pt x="838" y="1276"/>
                  </a:lnTo>
                  <a:lnTo>
                    <a:pt x="1800" y="793"/>
                  </a:lnTo>
                  <a:lnTo>
                    <a:pt x="2892" y="0"/>
                  </a:lnTo>
                  <a:close/>
                </a:path>
              </a:pathLst>
            </a:custGeom>
            <a:solidFill>
              <a:srgbClr val="1F5985"/>
            </a:solidFill>
          </p:spPr>
          <p:txBody>
            <a:bodyPr wrap="square" lIns="0" tIns="0" rIns="0" bIns="0" rtlCol="0"/>
            <a:lstStyle/>
            <a:p>
              <a:endParaRPr/>
            </a:p>
          </p:txBody>
        </p:sp>
        <p:sp>
          <p:nvSpPr>
            <p:cNvPr id="31" name="object 64">
              <a:extLst>
                <a:ext uri="{FF2B5EF4-FFF2-40B4-BE49-F238E27FC236}">
                  <a16:creationId xmlns:a16="http://schemas.microsoft.com/office/drawing/2014/main" id="{532CFEFF-1F87-4516-8BFB-3D8347233D33}"/>
                </a:ext>
              </a:extLst>
            </p:cNvPr>
            <p:cNvSpPr/>
            <p:nvPr/>
          </p:nvSpPr>
          <p:spPr>
            <a:xfrm>
              <a:off x="9345308" y="3296617"/>
              <a:ext cx="2540" cy="1270"/>
            </a:xfrm>
            <a:custGeom>
              <a:avLst/>
              <a:gdLst/>
              <a:ahLst/>
              <a:cxnLst/>
              <a:rect l="l" t="t" r="r" b="b"/>
              <a:pathLst>
                <a:path w="2540" h="1270">
                  <a:moveTo>
                    <a:pt x="1981" y="0"/>
                  </a:moveTo>
                  <a:lnTo>
                    <a:pt x="0" y="825"/>
                  </a:lnTo>
                  <a:lnTo>
                    <a:pt x="1409" y="254"/>
                  </a:lnTo>
                  <a:lnTo>
                    <a:pt x="1981" y="0"/>
                  </a:lnTo>
                  <a:close/>
                </a:path>
              </a:pathLst>
            </a:custGeom>
            <a:solidFill>
              <a:srgbClr val="1F5985"/>
            </a:solidFill>
          </p:spPr>
          <p:txBody>
            <a:bodyPr wrap="square" lIns="0" tIns="0" rIns="0" bIns="0" rtlCol="0"/>
            <a:lstStyle/>
            <a:p>
              <a:endParaRPr/>
            </a:p>
          </p:txBody>
        </p:sp>
        <p:sp>
          <p:nvSpPr>
            <p:cNvPr id="32" name="object 65">
              <a:extLst>
                <a:ext uri="{FF2B5EF4-FFF2-40B4-BE49-F238E27FC236}">
                  <a16:creationId xmlns:a16="http://schemas.microsoft.com/office/drawing/2014/main" id="{E950FE2E-6F72-4AAF-BB32-2BEA7316B23E}"/>
                </a:ext>
              </a:extLst>
            </p:cNvPr>
            <p:cNvSpPr/>
            <p:nvPr/>
          </p:nvSpPr>
          <p:spPr>
            <a:xfrm>
              <a:off x="9337993" y="3277684"/>
              <a:ext cx="278130" cy="83820"/>
            </a:xfrm>
            <a:custGeom>
              <a:avLst/>
              <a:gdLst/>
              <a:ahLst/>
              <a:cxnLst/>
              <a:rect l="l" t="t" r="r" b="b"/>
              <a:pathLst>
                <a:path w="278129" h="83820">
                  <a:moveTo>
                    <a:pt x="104079" y="75455"/>
                  </a:moveTo>
                  <a:lnTo>
                    <a:pt x="126425" y="83712"/>
                  </a:lnTo>
                  <a:lnTo>
                    <a:pt x="144477" y="76524"/>
                  </a:lnTo>
                  <a:lnTo>
                    <a:pt x="104079" y="75455"/>
                  </a:lnTo>
                  <a:close/>
                </a:path>
                <a:path w="278129" h="83820">
                  <a:moveTo>
                    <a:pt x="267677" y="0"/>
                  </a:moveTo>
                  <a:lnTo>
                    <a:pt x="181221" y="61893"/>
                  </a:lnTo>
                  <a:lnTo>
                    <a:pt x="144477" y="76524"/>
                  </a:lnTo>
                  <a:lnTo>
                    <a:pt x="156718" y="76847"/>
                  </a:lnTo>
                  <a:lnTo>
                    <a:pt x="213841" y="60647"/>
                  </a:lnTo>
                  <a:lnTo>
                    <a:pt x="249915" y="40154"/>
                  </a:lnTo>
                  <a:lnTo>
                    <a:pt x="269623" y="21465"/>
                  </a:lnTo>
                  <a:lnTo>
                    <a:pt x="277647" y="10680"/>
                  </a:lnTo>
                  <a:lnTo>
                    <a:pt x="273380" y="7467"/>
                  </a:lnTo>
                  <a:lnTo>
                    <a:pt x="267677" y="0"/>
                  </a:lnTo>
                  <a:close/>
                </a:path>
                <a:path w="278129" h="83820">
                  <a:moveTo>
                    <a:pt x="18300" y="11404"/>
                  </a:moveTo>
                  <a:lnTo>
                    <a:pt x="0" y="22809"/>
                  </a:lnTo>
                  <a:lnTo>
                    <a:pt x="11514" y="33508"/>
                  </a:lnTo>
                  <a:lnTo>
                    <a:pt x="43764" y="55843"/>
                  </a:lnTo>
                  <a:lnTo>
                    <a:pt x="93311" y="75171"/>
                  </a:lnTo>
                  <a:lnTo>
                    <a:pt x="104079" y="75455"/>
                  </a:lnTo>
                  <a:lnTo>
                    <a:pt x="79911" y="66526"/>
                  </a:lnTo>
                  <a:lnTo>
                    <a:pt x="18300" y="11404"/>
                  </a:lnTo>
                  <a:close/>
                </a:path>
              </a:pathLst>
            </a:custGeom>
            <a:solidFill>
              <a:srgbClr val="D6D8D6"/>
            </a:solidFill>
          </p:spPr>
          <p:txBody>
            <a:bodyPr wrap="square" lIns="0" tIns="0" rIns="0" bIns="0" rtlCol="0"/>
            <a:lstStyle/>
            <a:p>
              <a:endParaRPr/>
            </a:p>
          </p:txBody>
        </p:sp>
        <p:sp>
          <p:nvSpPr>
            <p:cNvPr id="33" name="object 66">
              <a:extLst>
                <a:ext uri="{FF2B5EF4-FFF2-40B4-BE49-F238E27FC236}">
                  <a16:creationId xmlns:a16="http://schemas.microsoft.com/office/drawing/2014/main" id="{3BAA2B05-CF48-44BC-98A6-82DA63442D19}"/>
                </a:ext>
              </a:extLst>
            </p:cNvPr>
            <p:cNvSpPr/>
            <p:nvPr/>
          </p:nvSpPr>
          <p:spPr>
            <a:xfrm>
              <a:off x="9347538" y="2731447"/>
              <a:ext cx="295910" cy="463550"/>
            </a:xfrm>
            <a:custGeom>
              <a:avLst/>
              <a:gdLst/>
              <a:ahLst/>
              <a:cxnLst/>
              <a:rect l="l" t="t" r="r" b="b"/>
              <a:pathLst>
                <a:path w="295909" h="463550">
                  <a:moveTo>
                    <a:pt x="134149" y="0"/>
                  </a:moveTo>
                  <a:lnTo>
                    <a:pt x="56105" y="9753"/>
                  </a:lnTo>
                  <a:lnTo>
                    <a:pt x="12488" y="58607"/>
                  </a:lnTo>
                  <a:lnTo>
                    <a:pt x="4738" y="121094"/>
                  </a:lnTo>
                  <a:lnTo>
                    <a:pt x="0" y="196634"/>
                  </a:lnTo>
                  <a:lnTo>
                    <a:pt x="862" y="259878"/>
                  </a:lnTo>
                  <a:lnTo>
                    <a:pt x="5653" y="308108"/>
                  </a:lnTo>
                  <a:lnTo>
                    <a:pt x="25225" y="366144"/>
                  </a:lnTo>
                  <a:lnTo>
                    <a:pt x="45796" y="401012"/>
                  </a:lnTo>
                  <a:lnTo>
                    <a:pt x="71689" y="433797"/>
                  </a:lnTo>
                  <a:lnTo>
                    <a:pt x="128667" y="463446"/>
                  </a:lnTo>
                  <a:lnTo>
                    <a:pt x="156241" y="463378"/>
                  </a:lnTo>
                  <a:lnTo>
                    <a:pt x="207417" y="436118"/>
                  </a:lnTo>
                  <a:lnTo>
                    <a:pt x="257549" y="378714"/>
                  </a:lnTo>
                  <a:lnTo>
                    <a:pt x="277564" y="337680"/>
                  </a:lnTo>
                  <a:lnTo>
                    <a:pt x="288240" y="284886"/>
                  </a:lnTo>
                  <a:lnTo>
                    <a:pt x="292256" y="234766"/>
                  </a:lnTo>
                  <a:lnTo>
                    <a:pt x="295475" y="182362"/>
                  </a:lnTo>
                  <a:lnTo>
                    <a:pt x="295473" y="131661"/>
                  </a:lnTo>
                  <a:lnTo>
                    <a:pt x="289823" y="86651"/>
                  </a:lnTo>
                  <a:lnTo>
                    <a:pt x="237680" y="22283"/>
                  </a:lnTo>
                  <a:lnTo>
                    <a:pt x="183186" y="6162"/>
                  </a:lnTo>
                  <a:lnTo>
                    <a:pt x="134149" y="0"/>
                  </a:lnTo>
                  <a:close/>
                </a:path>
              </a:pathLst>
            </a:custGeom>
            <a:solidFill>
              <a:srgbClr val="F3D1B6"/>
            </a:solidFill>
          </p:spPr>
          <p:txBody>
            <a:bodyPr wrap="square" lIns="0" tIns="0" rIns="0" bIns="0" rtlCol="0"/>
            <a:lstStyle/>
            <a:p>
              <a:endParaRPr/>
            </a:p>
          </p:txBody>
        </p:sp>
        <p:sp>
          <p:nvSpPr>
            <p:cNvPr id="34" name="object 67">
              <a:extLst>
                <a:ext uri="{FF2B5EF4-FFF2-40B4-BE49-F238E27FC236}">
                  <a16:creationId xmlns:a16="http://schemas.microsoft.com/office/drawing/2014/main" id="{5E38706E-ADE7-47AC-BE80-EC769FE47052}"/>
                </a:ext>
              </a:extLst>
            </p:cNvPr>
            <p:cNvSpPr/>
            <p:nvPr/>
          </p:nvSpPr>
          <p:spPr>
            <a:xfrm>
              <a:off x="9628469" y="2928647"/>
              <a:ext cx="39370" cy="102235"/>
            </a:xfrm>
            <a:custGeom>
              <a:avLst/>
              <a:gdLst/>
              <a:ahLst/>
              <a:cxnLst/>
              <a:rect l="l" t="t" r="r" b="b"/>
              <a:pathLst>
                <a:path w="39370" h="102235">
                  <a:moveTo>
                    <a:pt x="32556" y="0"/>
                  </a:moveTo>
                  <a:lnTo>
                    <a:pt x="1912" y="41155"/>
                  </a:lnTo>
                  <a:lnTo>
                    <a:pt x="0" y="80084"/>
                  </a:lnTo>
                  <a:lnTo>
                    <a:pt x="848" y="94518"/>
                  </a:lnTo>
                  <a:lnTo>
                    <a:pt x="5785" y="101846"/>
                  </a:lnTo>
                  <a:lnTo>
                    <a:pt x="15493" y="98095"/>
                  </a:lnTo>
                  <a:lnTo>
                    <a:pt x="26489" y="83497"/>
                  </a:lnTo>
                  <a:lnTo>
                    <a:pt x="35290" y="58285"/>
                  </a:lnTo>
                  <a:lnTo>
                    <a:pt x="39298" y="30889"/>
                  </a:lnTo>
                  <a:lnTo>
                    <a:pt x="38343" y="10841"/>
                  </a:lnTo>
                  <a:lnTo>
                    <a:pt x="32556" y="0"/>
                  </a:lnTo>
                  <a:close/>
                </a:path>
              </a:pathLst>
            </a:custGeom>
            <a:solidFill>
              <a:srgbClr val="F3D1B6"/>
            </a:solidFill>
          </p:spPr>
          <p:txBody>
            <a:bodyPr wrap="square" lIns="0" tIns="0" rIns="0" bIns="0" rtlCol="0"/>
            <a:lstStyle/>
            <a:p>
              <a:endParaRPr/>
            </a:p>
          </p:txBody>
        </p:sp>
        <p:sp>
          <p:nvSpPr>
            <p:cNvPr id="35" name="object 68">
              <a:extLst>
                <a:ext uri="{FF2B5EF4-FFF2-40B4-BE49-F238E27FC236}">
                  <a16:creationId xmlns:a16="http://schemas.microsoft.com/office/drawing/2014/main" id="{1E8A9AFF-DC00-4360-99D2-5294A18654DD}"/>
                </a:ext>
              </a:extLst>
            </p:cNvPr>
            <p:cNvSpPr/>
            <p:nvPr/>
          </p:nvSpPr>
          <p:spPr>
            <a:xfrm>
              <a:off x="9318361" y="2928647"/>
              <a:ext cx="39370" cy="102235"/>
            </a:xfrm>
            <a:custGeom>
              <a:avLst/>
              <a:gdLst/>
              <a:ahLst/>
              <a:cxnLst/>
              <a:rect l="l" t="t" r="r" b="b"/>
              <a:pathLst>
                <a:path w="39370" h="102235">
                  <a:moveTo>
                    <a:pt x="6747" y="0"/>
                  </a:moveTo>
                  <a:lnTo>
                    <a:pt x="959" y="10841"/>
                  </a:lnTo>
                  <a:lnTo>
                    <a:pt x="0" y="30889"/>
                  </a:lnTo>
                  <a:lnTo>
                    <a:pt x="4000" y="58285"/>
                  </a:lnTo>
                  <a:lnTo>
                    <a:pt x="12801" y="83497"/>
                  </a:lnTo>
                  <a:lnTo>
                    <a:pt x="23804" y="98095"/>
                  </a:lnTo>
                  <a:lnTo>
                    <a:pt x="33520" y="101846"/>
                  </a:lnTo>
                  <a:lnTo>
                    <a:pt x="38455" y="94518"/>
                  </a:lnTo>
                  <a:lnTo>
                    <a:pt x="39302" y="80084"/>
                  </a:lnTo>
                  <a:lnTo>
                    <a:pt x="39368" y="65132"/>
                  </a:lnTo>
                  <a:lnTo>
                    <a:pt x="39090" y="53412"/>
                  </a:lnTo>
                  <a:lnTo>
                    <a:pt x="27627" y="10995"/>
                  </a:lnTo>
                  <a:lnTo>
                    <a:pt x="6747" y="0"/>
                  </a:lnTo>
                  <a:close/>
                </a:path>
              </a:pathLst>
            </a:custGeom>
            <a:solidFill>
              <a:srgbClr val="F3D1B6"/>
            </a:solidFill>
          </p:spPr>
          <p:txBody>
            <a:bodyPr wrap="square" lIns="0" tIns="0" rIns="0" bIns="0" rtlCol="0"/>
            <a:lstStyle/>
            <a:p>
              <a:endParaRPr/>
            </a:p>
          </p:txBody>
        </p:sp>
        <p:sp>
          <p:nvSpPr>
            <p:cNvPr id="36" name="object 69">
              <a:extLst>
                <a:ext uri="{FF2B5EF4-FFF2-40B4-BE49-F238E27FC236}">
                  <a16:creationId xmlns:a16="http://schemas.microsoft.com/office/drawing/2014/main" id="{E98BE99D-F1E9-4688-8C18-A51B79753963}"/>
                </a:ext>
              </a:extLst>
            </p:cNvPr>
            <p:cNvSpPr/>
            <p:nvPr/>
          </p:nvSpPr>
          <p:spPr>
            <a:xfrm>
              <a:off x="9313534" y="2698014"/>
              <a:ext cx="267970" cy="243204"/>
            </a:xfrm>
            <a:custGeom>
              <a:avLst/>
              <a:gdLst/>
              <a:ahLst/>
              <a:cxnLst/>
              <a:rect l="l" t="t" r="r" b="b"/>
              <a:pathLst>
                <a:path w="267970" h="243205">
                  <a:moveTo>
                    <a:pt x="177243" y="0"/>
                  </a:moveTo>
                  <a:lnTo>
                    <a:pt x="132927" y="904"/>
                  </a:lnTo>
                  <a:lnTo>
                    <a:pt x="91355" y="12066"/>
                  </a:lnTo>
                  <a:lnTo>
                    <a:pt x="52861" y="36499"/>
                  </a:lnTo>
                  <a:lnTo>
                    <a:pt x="17782" y="77216"/>
                  </a:lnTo>
                  <a:lnTo>
                    <a:pt x="0" y="125309"/>
                  </a:lnTo>
                  <a:lnTo>
                    <a:pt x="5272" y="166966"/>
                  </a:lnTo>
                  <a:lnTo>
                    <a:pt x="21804" y="197898"/>
                  </a:lnTo>
                  <a:lnTo>
                    <a:pt x="37797" y="213817"/>
                  </a:lnTo>
                  <a:lnTo>
                    <a:pt x="48583" y="221715"/>
                  </a:lnTo>
                  <a:lnTo>
                    <a:pt x="55950" y="230349"/>
                  </a:lnTo>
                  <a:lnTo>
                    <a:pt x="57819" y="238045"/>
                  </a:lnTo>
                  <a:lnTo>
                    <a:pt x="52110" y="243128"/>
                  </a:lnTo>
                  <a:lnTo>
                    <a:pt x="140543" y="239557"/>
                  </a:lnTo>
                  <a:lnTo>
                    <a:pt x="191026" y="219894"/>
                  </a:lnTo>
                  <a:lnTo>
                    <a:pt x="222463" y="167512"/>
                  </a:lnTo>
                  <a:lnTo>
                    <a:pt x="253761" y="65786"/>
                  </a:lnTo>
                  <a:lnTo>
                    <a:pt x="267862" y="42830"/>
                  </a:lnTo>
                  <a:lnTo>
                    <a:pt x="253859" y="22691"/>
                  </a:lnTo>
                  <a:lnTo>
                    <a:pt x="220678" y="7653"/>
                  </a:lnTo>
                  <a:lnTo>
                    <a:pt x="177243" y="0"/>
                  </a:lnTo>
                  <a:close/>
                </a:path>
              </a:pathLst>
            </a:custGeom>
            <a:solidFill>
              <a:srgbClr val="100F0F"/>
            </a:solidFill>
          </p:spPr>
          <p:txBody>
            <a:bodyPr wrap="square" lIns="0" tIns="0" rIns="0" bIns="0" rtlCol="0"/>
            <a:lstStyle/>
            <a:p>
              <a:endParaRPr/>
            </a:p>
          </p:txBody>
        </p:sp>
        <p:sp>
          <p:nvSpPr>
            <p:cNvPr id="37" name="object 70">
              <a:extLst>
                <a:ext uri="{FF2B5EF4-FFF2-40B4-BE49-F238E27FC236}">
                  <a16:creationId xmlns:a16="http://schemas.microsoft.com/office/drawing/2014/main" id="{E3A2F4B3-9CC4-4F96-8B9E-6623BBC66CF7}"/>
                </a:ext>
              </a:extLst>
            </p:cNvPr>
            <p:cNvSpPr/>
            <p:nvPr/>
          </p:nvSpPr>
          <p:spPr>
            <a:xfrm>
              <a:off x="9486494" y="2738648"/>
              <a:ext cx="156551" cy="174614"/>
            </a:xfrm>
            <a:prstGeom prst="rect">
              <a:avLst/>
            </a:prstGeom>
            <a:blipFill>
              <a:blip r:embed="rId6" cstate="print"/>
              <a:stretch>
                <a:fillRect/>
              </a:stretch>
            </a:blipFill>
          </p:spPr>
          <p:txBody>
            <a:bodyPr wrap="square" lIns="0" tIns="0" rIns="0" bIns="0" rtlCol="0"/>
            <a:lstStyle/>
            <a:p>
              <a:endParaRPr/>
            </a:p>
          </p:txBody>
        </p:sp>
        <p:sp>
          <p:nvSpPr>
            <p:cNvPr id="38" name="object 71">
              <a:extLst>
                <a:ext uri="{FF2B5EF4-FFF2-40B4-BE49-F238E27FC236}">
                  <a16:creationId xmlns:a16="http://schemas.microsoft.com/office/drawing/2014/main" id="{552E5E89-2991-4A6A-94D1-FB17AEA8CD7A}"/>
                </a:ext>
              </a:extLst>
            </p:cNvPr>
            <p:cNvSpPr/>
            <p:nvPr/>
          </p:nvSpPr>
          <p:spPr>
            <a:xfrm>
              <a:off x="8953513" y="2557614"/>
              <a:ext cx="1073897" cy="1073873"/>
            </a:xfrm>
            <a:prstGeom prst="rect">
              <a:avLst/>
            </a:prstGeom>
            <a:blipFill>
              <a:blip r:embed="rId7" cstate="print"/>
              <a:stretch>
                <a:fillRect/>
              </a:stretch>
            </a:blipFill>
          </p:spPr>
          <p:txBody>
            <a:bodyPr wrap="square" lIns="0" tIns="0" rIns="0" bIns="0" rtlCol="0"/>
            <a:lstStyle/>
            <a:p>
              <a:endParaRPr/>
            </a:p>
          </p:txBody>
        </p:sp>
        <p:sp>
          <p:nvSpPr>
            <p:cNvPr id="39" name="object 72">
              <a:extLst>
                <a:ext uri="{FF2B5EF4-FFF2-40B4-BE49-F238E27FC236}">
                  <a16:creationId xmlns:a16="http://schemas.microsoft.com/office/drawing/2014/main" id="{AD65B6E2-4770-4A9A-BAD2-4B0588BE9985}"/>
                </a:ext>
              </a:extLst>
            </p:cNvPr>
            <p:cNvSpPr/>
            <p:nvPr/>
          </p:nvSpPr>
          <p:spPr>
            <a:xfrm>
              <a:off x="8953513" y="2559804"/>
              <a:ext cx="537210" cy="1071880"/>
            </a:xfrm>
            <a:custGeom>
              <a:avLst/>
              <a:gdLst/>
              <a:ahLst/>
              <a:cxnLst/>
              <a:rect l="l" t="t" r="r" b="b"/>
              <a:pathLst>
                <a:path w="537209" h="1071879">
                  <a:moveTo>
                    <a:pt x="488203" y="0"/>
                  </a:moveTo>
                  <a:lnTo>
                    <a:pt x="440456" y="6461"/>
                  </a:lnTo>
                  <a:lnTo>
                    <a:pt x="394228" y="16990"/>
                  </a:lnTo>
                  <a:lnTo>
                    <a:pt x="349609" y="31402"/>
                  </a:lnTo>
                  <a:lnTo>
                    <a:pt x="306789" y="49507"/>
                  </a:lnTo>
                  <a:lnTo>
                    <a:pt x="265956" y="71116"/>
                  </a:lnTo>
                  <a:lnTo>
                    <a:pt x="227301" y="96040"/>
                  </a:lnTo>
                  <a:lnTo>
                    <a:pt x="191012" y="124088"/>
                  </a:lnTo>
                  <a:lnTo>
                    <a:pt x="157280" y="155071"/>
                  </a:lnTo>
                  <a:lnTo>
                    <a:pt x="126294" y="188799"/>
                  </a:lnTo>
                  <a:lnTo>
                    <a:pt x="98243" y="225083"/>
                  </a:lnTo>
                  <a:lnTo>
                    <a:pt x="73316" y="263735"/>
                  </a:lnTo>
                  <a:lnTo>
                    <a:pt x="51704" y="304563"/>
                  </a:lnTo>
                  <a:lnTo>
                    <a:pt x="33596" y="347379"/>
                  </a:lnTo>
                  <a:lnTo>
                    <a:pt x="19182" y="391993"/>
                  </a:lnTo>
                  <a:lnTo>
                    <a:pt x="8651" y="438216"/>
                  </a:lnTo>
                  <a:lnTo>
                    <a:pt x="2194" y="485857"/>
                  </a:lnTo>
                  <a:lnTo>
                    <a:pt x="0" y="534728"/>
                  </a:lnTo>
                  <a:lnTo>
                    <a:pt x="2198" y="583597"/>
                  </a:lnTo>
                  <a:lnTo>
                    <a:pt x="8657" y="631238"/>
                  </a:lnTo>
                  <a:lnTo>
                    <a:pt x="19189" y="677461"/>
                  </a:lnTo>
                  <a:lnTo>
                    <a:pt x="33603" y="722077"/>
                  </a:lnTo>
                  <a:lnTo>
                    <a:pt x="51712" y="764897"/>
                  </a:lnTo>
                  <a:lnTo>
                    <a:pt x="73324" y="805731"/>
                  </a:lnTo>
                  <a:lnTo>
                    <a:pt x="98251" y="844387"/>
                  </a:lnTo>
                  <a:lnTo>
                    <a:pt x="126303" y="880678"/>
                  </a:lnTo>
                  <a:lnTo>
                    <a:pt x="157291" y="914412"/>
                  </a:lnTo>
                  <a:lnTo>
                    <a:pt x="191024" y="945401"/>
                  </a:lnTo>
                  <a:lnTo>
                    <a:pt x="227313" y="973453"/>
                  </a:lnTo>
                  <a:lnTo>
                    <a:pt x="265969" y="998381"/>
                  </a:lnTo>
                  <a:lnTo>
                    <a:pt x="306803" y="1019993"/>
                  </a:lnTo>
                  <a:lnTo>
                    <a:pt x="349625" y="1038100"/>
                  </a:lnTo>
                  <a:lnTo>
                    <a:pt x="394248" y="1052513"/>
                  </a:lnTo>
                  <a:lnTo>
                    <a:pt x="440486" y="1063042"/>
                  </a:lnTo>
                  <a:lnTo>
                    <a:pt x="488199" y="1069496"/>
                  </a:lnTo>
                  <a:lnTo>
                    <a:pt x="536965" y="1071683"/>
                  </a:lnTo>
                  <a:lnTo>
                    <a:pt x="488164" y="1069491"/>
                  </a:lnTo>
                  <a:lnTo>
                    <a:pt x="440536" y="1063035"/>
                  </a:lnTo>
                  <a:lnTo>
                    <a:pt x="394322" y="1052505"/>
                  </a:lnTo>
                  <a:lnTo>
                    <a:pt x="349715" y="1038092"/>
                  </a:lnTo>
                  <a:lnTo>
                    <a:pt x="306904" y="1019984"/>
                  </a:lnTo>
                  <a:lnTo>
                    <a:pt x="266079" y="998372"/>
                  </a:lnTo>
                  <a:lnTo>
                    <a:pt x="227430" y="973445"/>
                  </a:lnTo>
                  <a:lnTo>
                    <a:pt x="191148" y="945393"/>
                  </a:lnTo>
                  <a:lnTo>
                    <a:pt x="157420" y="914405"/>
                  </a:lnTo>
                  <a:lnTo>
                    <a:pt x="126437" y="880672"/>
                  </a:lnTo>
                  <a:lnTo>
                    <a:pt x="98389" y="844383"/>
                  </a:lnTo>
                  <a:lnTo>
                    <a:pt x="73464" y="805726"/>
                  </a:lnTo>
                  <a:lnTo>
                    <a:pt x="51853" y="764892"/>
                  </a:lnTo>
                  <a:lnTo>
                    <a:pt x="33745" y="722070"/>
                  </a:lnTo>
                  <a:lnTo>
                    <a:pt x="19331" y="677451"/>
                  </a:lnTo>
                  <a:lnTo>
                    <a:pt x="8799" y="631223"/>
                  </a:lnTo>
                  <a:lnTo>
                    <a:pt x="2339" y="583577"/>
                  </a:lnTo>
                  <a:lnTo>
                    <a:pt x="142" y="534702"/>
                  </a:lnTo>
                  <a:lnTo>
                    <a:pt x="2342" y="485837"/>
                  </a:lnTo>
                  <a:lnTo>
                    <a:pt x="8802" y="438201"/>
                  </a:lnTo>
                  <a:lnTo>
                    <a:pt x="19334" y="391983"/>
                  </a:lnTo>
                  <a:lnTo>
                    <a:pt x="33748" y="347372"/>
                  </a:lnTo>
                  <a:lnTo>
                    <a:pt x="51854" y="304559"/>
                  </a:lnTo>
                  <a:lnTo>
                    <a:pt x="73465" y="263731"/>
                  </a:lnTo>
                  <a:lnTo>
                    <a:pt x="98391" y="225080"/>
                  </a:lnTo>
                  <a:lnTo>
                    <a:pt x="126441" y="188794"/>
                  </a:lnTo>
                  <a:lnTo>
                    <a:pt x="157426" y="155065"/>
                  </a:lnTo>
                  <a:lnTo>
                    <a:pt x="191157" y="124081"/>
                  </a:lnTo>
                  <a:lnTo>
                    <a:pt x="227445" y="96032"/>
                  </a:lnTo>
                  <a:lnTo>
                    <a:pt x="266098" y="71108"/>
                  </a:lnTo>
                  <a:lnTo>
                    <a:pt x="306930" y="49499"/>
                  </a:lnTo>
                  <a:lnTo>
                    <a:pt x="349748" y="31393"/>
                  </a:lnTo>
                  <a:lnTo>
                    <a:pt x="394365" y="16981"/>
                  </a:lnTo>
                  <a:lnTo>
                    <a:pt x="440591" y="6452"/>
                  </a:lnTo>
                  <a:lnTo>
                    <a:pt x="488203" y="0"/>
                  </a:lnTo>
                  <a:close/>
                </a:path>
              </a:pathLst>
            </a:custGeom>
            <a:solidFill>
              <a:srgbClr val="FFFFFF"/>
            </a:solidFill>
          </p:spPr>
          <p:txBody>
            <a:bodyPr wrap="square" lIns="0" tIns="0" rIns="0" bIns="0" rtlCol="0"/>
            <a:lstStyle/>
            <a:p>
              <a:endParaRPr/>
            </a:p>
          </p:txBody>
        </p:sp>
        <p:sp>
          <p:nvSpPr>
            <p:cNvPr id="40" name="object 73">
              <a:extLst>
                <a:ext uri="{FF2B5EF4-FFF2-40B4-BE49-F238E27FC236}">
                  <a16:creationId xmlns:a16="http://schemas.microsoft.com/office/drawing/2014/main" id="{55C2DC58-D197-43A8-B063-2BBB4C862113}"/>
                </a:ext>
              </a:extLst>
            </p:cNvPr>
            <p:cNvSpPr/>
            <p:nvPr/>
          </p:nvSpPr>
          <p:spPr>
            <a:xfrm>
              <a:off x="9387637" y="2976401"/>
              <a:ext cx="59055" cy="29209"/>
            </a:xfrm>
            <a:custGeom>
              <a:avLst/>
              <a:gdLst/>
              <a:ahLst/>
              <a:cxnLst/>
              <a:rect l="l" t="t" r="r" b="b"/>
              <a:pathLst>
                <a:path w="59054" h="29210">
                  <a:moveTo>
                    <a:pt x="31381" y="0"/>
                  </a:moveTo>
                  <a:lnTo>
                    <a:pt x="0" y="12204"/>
                  </a:lnTo>
                  <a:lnTo>
                    <a:pt x="888" y="17919"/>
                  </a:lnTo>
                  <a:lnTo>
                    <a:pt x="10426" y="26898"/>
                  </a:lnTo>
                  <a:lnTo>
                    <a:pt x="16611" y="28701"/>
                  </a:lnTo>
                  <a:lnTo>
                    <a:pt x="27622" y="28536"/>
                  </a:lnTo>
                  <a:lnTo>
                    <a:pt x="58839" y="19291"/>
                  </a:lnTo>
                  <a:lnTo>
                    <a:pt x="58801" y="16154"/>
                  </a:lnTo>
                  <a:lnTo>
                    <a:pt x="45986" y="16154"/>
                  </a:lnTo>
                  <a:lnTo>
                    <a:pt x="42430" y="14820"/>
                  </a:lnTo>
                  <a:lnTo>
                    <a:pt x="39674" y="8788"/>
                  </a:lnTo>
                  <a:lnTo>
                    <a:pt x="41008" y="5232"/>
                  </a:lnTo>
                  <a:lnTo>
                    <a:pt x="45059" y="3390"/>
                  </a:lnTo>
                  <a:lnTo>
                    <a:pt x="46126" y="3340"/>
                  </a:lnTo>
                  <a:lnTo>
                    <a:pt x="46996" y="3340"/>
                  </a:lnTo>
                  <a:lnTo>
                    <a:pt x="42875" y="774"/>
                  </a:lnTo>
                  <a:lnTo>
                    <a:pt x="37642" y="139"/>
                  </a:lnTo>
                  <a:lnTo>
                    <a:pt x="31381" y="0"/>
                  </a:lnTo>
                  <a:close/>
                </a:path>
                <a:path w="59054" h="29210">
                  <a:moveTo>
                    <a:pt x="51993" y="6870"/>
                  </a:moveTo>
                  <a:lnTo>
                    <a:pt x="53327" y="9880"/>
                  </a:lnTo>
                  <a:lnTo>
                    <a:pt x="52006" y="13423"/>
                  </a:lnTo>
                  <a:lnTo>
                    <a:pt x="45986" y="16154"/>
                  </a:lnTo>
                  <a:lnTo>
                    <a:pt x="58801" y="16154"/>
                  </a:lnTo>
                  <a:lnTo>
                    <a:pt x="58762" y="12953"/>
                  </a:lnTo>
                  <a:lnTo>
                    <a:pt x="53860" y="8420"/>
                  </a:lnTo>
                  <a:lnTo>
                    <a:pt x="51993" y="6870"/>
                  </a:lnTo>
                  <a:close/>
                </a:path>
                <a:path w="59054" h="29210">
                  <a:moveTo>
                    <a:pt x="46996" y="3340"/>
                  </a:moveTo>
                  <a:lnTo>
                    <a:pt x="46126" y="3340"/>
                  </a:lnTo>
                  <a:lnTo>
                    <a:pt x="47180" y="3454"/>
                  </a:lnTo>
                  <a:lnTo>
                    <a:pt x="46996" y="3340"/>
                  </a:lnTo>
                  <a:close/>
                </a:path>
              </a:pathLst>
            </a:custGeom>
            <a:solidFill>
              <a:srgbClr val="BC8864"/>
            </a:solidFill>
          </p:spPr>
          <p:txBody>
            <a:bodyPr wrap="square" lIns="0" tIns="0" rIns="0" bIns="0" rtlCol="0"/>
            <a:lstStyle/>
            <a:p>
              <a:endParaRPr/>
            </a:p>
          </p:txBody>
        </p:sp>
        <p:sp>
          <p:nvSpPr>
            <p:cNvPr id="41" name="object 74">
              <a:extLst>
                <a:ext uri="{FF2B5EF4-FFF2-40B4-BE49-F238E27FC236}">
                  <a16:creationId xmlns:a16="http://schemas.microsoft.com/office/drawing/2014/main" id="{0A7FB8F0-0F31-435B-834B-728AEDA921F8}"/>
                </a:ext>
              </a:extLst>
            </p:cNvPr>
            <p:cNvSpPr/>
            <p:nvPr/>
          </p:nvSpPr>
          <p:spPr>
            <a:xfrm>
              <a:off x="9527347" y="2976401"/>
              <a:ext cx="59055" cy="29209"/>
            </a:xfrm>
            <a:custGeom>
              <a:avLst/>
              <a:gdLst/>
              <a:ahLst/>
              <a:cxnLst/>
              <a:rect l="l" t="t" r="r" b="b"/>
              <a:pathLst>
                <a:path w="59054" h="29210">
                  <a:moveTo>
                    <a:pt x="31381" y="0"/>
                  </a:moveTo>
                  <a:lnTo>
                    <a:pt x="0" y="12204"/>
                  </a:lnTo>
                  <a:lnTo>
                    <a:pt x="888" y="17919"/>
                  </a:lnTo>
                  <a:lnTo>
                    <a:pt x="10426" y="26898"/>
                  </a:lnTo>
                  <a:lnTo>
                    <a:pt x="16598" y="28701"/>
                  </a:lnTo>
                  <a:lnTo>
                    <a:pt x="27622" y="28536"/>
                  </a:lnTo>
                  <a:lnTo>
                    <a:pt x="58839" y="19291"/>
                  </a:lnTo>
                  <a:lnTo>
                    <a:pt x="58801" y="16154"/>
                  </a:lnTo>
                  <a:lnTo>
                    <a:pt x="45986" y="16154"/>
                  </a:lnTo>
                  <a:lnTo>
                    <a:pt x="42430" y="14820"/>
                  </a:lnTo>
                  <a:lnTo>
                    <a:pt x="39674" y="8788"/>
                  </a:lnTo>
                  <a:lnTo>
                    <a:pt x="40995" y="5232"/>
                  </a:lnTo>
                  <a:lnTo>
                    <a:pt x="45059" y="3390"/>
                  </a:lnTo>
                  <a:lnTo>
                    <a:pt x="46126" y="3340"/>
                  </a:lnTo>
                  <a:lnTo>
                    <a:pt x="46984" y="3340"/>
                  </a:lnTo>
                  <a:lnTo>
                    <a:pt x="42875" y="774"/>
                  </a:lnTo>
                  <a:lnTo>
                    <a:pt x="37630" y="139"/>
                  </a:lnTo>
                  <a:lnTo>
                    <a:pt x="31381" y="0"/>
                  </a:lnTo>
                  <a:close/>
                </a:path>
                <a:path w="59054" h="29210">
                  <a:moveTo>
                    <a:pt x="51993" y="6870"/>
                  </a:moveTo>
                  <a:lnTo>
                    <a:pt x="53327" y="9880"/>
                  </a:lnTo>
                  <a:lnTo>
                    <a:pt x="52006" y="13423"/>
                  </a:lnTo>
                  <a:lnTo>
                    <a:pt x="45986" y="16154"/>
                  </a:lnTo>
                  <a:lnTo>
                    <a:pt x="58801" y="16154"/>
                  </a:lnTo>
                  <a:lnTo>
                    <a:pt x="58762" y="12953"/>
                  </a:lnTo>
                  <a:lnTo>
                    <a:pt x="53847" y="8420"/>
                  </a:lnTo>
                  <a:lnTo>
                    <a:pt x="52946" y="7645"/>
                  </a:lnTo>
                  <a:lnTo>
                    <a:pt x="51993" y="6870"/>
                  </a:lnTo>
                  <a:close/>
                </a:path>
                <a:path w="59054" h="29210">
                  <a:moveTo>
                    <a:pt x="46984" y="3340"/>
                  </a:moveTo>
                  <a:lnTo>
                    <a:pt x="46126" y="3340"/>
                  </a:lnTo>
                  <a:lnTo>
                    <a:pt x="47167" y="3454"/>
                  </a:lnTo>
                  <a:lnTo>
                    <a:pt x="46984" y="3340"/>
                  </a:lnTo>
                  <a:close/>
                </a:path>
              </a:pathLst>
            </a:custGeom>
            <a:solidFill>
              <a:srgbClr val="BC8864"/>
            </a:solidFill>
          </p:spPr>
          <p:txBody>
            <a:bodyPr wrap="square" lIns="0" tIns="0" rIns="0" bIns="0" rtlCol="0"/>
            <a:lstStyle/>
            <a:p>
              <a:endParaRPr/>
            </a:p>
          </p:txBody>
        </p:sp>
        <p:sp>
          <p:nvSpPr>
            <p:cNvPr id="42" name="object 75">
              <a:extLst>
                <a:ext uri="{FF2B5EF4-FFF2-40B4-BE49-F238E27FC236}">
                  <a16:creationId xmlns:a16="http://schemas.microsoft.com/office/drawing/2014/main" id="{29D97FCC-F950-4B2D-9C8D-C2586E1D04DE}"/>
                </a:ext>
              </a:extLst>
            </p:cNvPr>
            <p:cNvSpPr/>
            <p:nvPr/>
          </p:nvSpPr>
          <p:spPr>
            <a:xfrm>
              <a:off x="9440909" y="3122961"/>
              <a:ext cx="93980" cy="10795"/>
            </a:xfrm>
            <a:custGeom>
              <a:avLst/>
              <a:gdLst/>
              <a:ahLst/>
              <a:cxnLst/>
              <a:rect l="l" t="t" r="r" b="b"/>
              <a:pathLst>
                <a:path w="93979" h="10794">
                  <a:moveTo>
                    <a:pt x="3505" y="0"/>
                  </a:moveTo>
                  <a:lnTo>
                    <a:pt x="0" y="114"/>
                  </a:lnTo>
                  <a:lnTo>
                    <a:pt x="2226" y="1358"/>
                  </a:lnTo>
                  <a:lnTo>
                    <a:pt x="9512" y="4542"/>
                  </a:lnTo>
                  <a:lnTo>
                    <a:pt x="19731" y="7392"/>
                  </a:lnTo>
                  <a:lnTo>
                    <a:pt x="32342" y="9436"/>
                  </a:lnTo>
                  <a:lnTo>
                    <a:pt x="46799" y="10198"/>
                  </a:lnTo>
                  <a:lnTo>
                    <a:pt x="61254" y="9436"/>
                  </a:lnTo>
                  <a:lnTo>
                    <a:pt x="73872" y="7391"/>
                  </a:lnTo>
                  <a:lnTo>
                    <a:pt x="75329" y="6984"/>
                  </a:lnTo>
                  <a:lnTo>
                    <a:pt x="46799" y="6984"/>
                  </a:lnTo>
                  <a:lnTo>
                    <a:pt x="35527" y="6528"/>
                  </a:lnTo>
                  <a:lnTo>
                    <a:pt x="25273" y="5245"/>
                  </a:lnTo>
                  <a:lnTo>
                    <a:pt x="16284" y="3352"/>
                  </a:lnTo>
                  <a:lnTo>
                    <a:pt x="8813" y="1066"/>
                  </a:lnTo>
                  <a:lnTo>
                    <a:pt x="3505" y="0"/>
                  </a:lnTo>
                  <a:close/>
                </a:path>
                <a:path w="93979" h="10794">
                  <a:moveTo>
                    <a:pt x="90081" y="0"/>
                  </a:moveTo>
                  <a:lnTo>
                    <a:pt x="84772" y="1066"/>
                  </a:lnTo>
                  <a:lnTo>
                    <a:pt x="77305" y="3352"/>
                  </a:lnTo>
                  <a:lnTo>
                    <a:pt x="68324" y="5245"/>
                  </a:lnTo>
                  <a:lnTo>
                    <a:pt x="58074" y="6528"/>
                  </a:lnTo>
                  <a:lnTo>
                    <a:pt x="46799" y="6984"/>
                  </a:lnTo>
                  <a:lnTo>
                    <a:pt x="75329" y="6984"/>
                  </a:lnTo>
                  <a:lnTo>
                    <a:pt x="84105" y="4536"/>
                  </a:lnTo>
                  <a:lnTo>
                    <a:pt x="91411" y="1346"/>
                  </a:lnTo>
                  <a:lnTo>
                    <a:pt x="93586" y="114"/>
                  </a:lnTo>
                  <a:lnTo>
                    <a:pt x="90081" y="0"/>
                  </a:lnTo>
                  <a:close/>
                </a:path>
              </a:pathLst>
            </a:custGeom>
            <a:solidFill>
              <a:srgbClr val="BC8864"/>
            </a:solidFill>
          </p:spPr>
          <p:txBody>
            <a:bodyPr wrap="square" lIns="0" tIns="0" rIns="0" bIns="0" rtlCol="0"/>
            <a:lstStyle/>
            <a:p>
              <a:endParaRPr/>
            </a:p>
          </p:txBody>
        </p:sp>
        <p:sp>
          <p:nvSpPr>
            <p:cNvPr id="43" name="object 76">
              <a:extLst>
                <a:ext uri="{FF2B5EF4-FFF2-40B4-BE49-F238E27FC236}">
                  <a16:creationId xmlns:a16="http://schemas.microsoft.com/office/drawing/2014/main" id="{2B132A89-46A1-42C7-9356-AF9ADEB6EE3B}"/>
                </a:ext>
              </a:extLst>
            </p:cNvPr>
            <p:cNvSpPr/>
            <p:nvPr/>
          </p:nvSpPr>
          <p:spPr>
            <a:xfrm>
              <a:off x="9459393" y="3066185"/>
              <a:ext cx="57150" cy="15240"/>
            </a:xfrm>
            <a:custGeom>
              <a:avLst/>
              <a:gdLst/>
              <a:ahLst/>
              <a:cxnLst/>
              <a:rect l="l" t="t" r="r" b="b"/>
              <a:pathLst>
                <a:path w="57150" h="15239">
                  <a:moveTo>
                    <a:pt x="15092" y="7061"/>
                  </a:moveTo>
                  <a:lnTo>
                    <a:pt x="12725" y="7061"/>
                  </a:lnTo>
                  <a:lnTo>
                    <a:pt x="15925" y="11684"/>
                  </a:lnTo>
                  <a:lnTo>
                    <a:pt x="21704" y="14770"/>
                  </a:lnTo>
                  <a:lnTo>
                    <a:pt x="34924" y="14770"/>
                  </a:lnTo>
                  <a:lnTo>
                    <a:pt x="40690" y="11684"/>
                  </a:lnTo>
                  <a:lnTo>
                    <a:pt x="41644" y="10312"/>
                  </a:lnTo>
                  <a:lnTo>
                    <a:pt x="21183" y="10312"/>
                  </a:lnTo>
                  <a:lnTo>
                    <a:pt x="15092" y="7061"/>
                  </a:lnTo>
                  <a:close/>
                </a:path>
                <a:path w="57150" h="15239">
                  <a:moveTo>
                    <a:pt x="45123" y="2019"/>
                  </a:moveTo>
                  <a:lnTo>
                    <a:pt x="41655" y="6997"/>
                  </a:lnTo>
                  <a:lnTo>
                    <a:pt x="35432" y="10312"/>
                  </a:lnTo>
                  <a:lnTo>
                    <a:pt x="41644" y="10312"/>
                  </a:lnTo>
                  <a:lnTo>
                    <a:pt x="43903" y="7061"/>
                  </a:lnTo>
                  <a:lnTo>
                    <a:pt x="53953" y="7061"/>
                  </a:lnTo>
                  <a:lnTo>
                    <a:pt x="56083" y="4800"/>
                  </a:lnTo>
                  <a:lnTo>
                    <a:pt x="56223" y="3568"/>
                  </a:lnTo>
                  <a:lnTo>
                    <a:pt x="48094" y="3568"/>
                  </a:lnTo>
                  <a:lnTo>
                    <a:pt x="46494" y="2984"/>
                  </a:lnTo>
                  <a:lnTo>
                    <a:pt x="45123" y="2019"/>
                  </a:lnTo>
                  <a:close/>
                </a:path>
                <a:path w="57150" h="15239">
                  <a:moveTo>
                    <a:pt x="0" y="0"/>
                  </a:moveTo>
                  <a:lnTo>
                    <a:pt x="533" y="4800"/>
                  </a:lnTo>
                  <a:lnTo>
                    <a:pt x="4051" y="8521"/>
                  </a:lnTo>
                  <a:lnTo>
                    <a:pt x="9956" y="8521"/>
                  </a:lnTo>
                  <a:lnTo>
                    <a:pt x="11442" y="7975"/>
                  </a:lnTo>
                  <a:lnTo>
                    <a:pt x="12725" y="7061"/>
                  </a:lnTo>
                  <a:lnTo>
                    <a:pt x="15092" y="7061"/>
                  </a:lnTo>
                  <a:lnTo>
                    <a:pt x="12585" y="3568"/>
                  </a:lnTo>
                  <a:lnTo>
                    <a:pt x="4076" y="3568"/>
                  </a:lnTo>
                  <a:lnTo>
                    <a:pt x="1663" y="2184"/>
                  </a:lnTo>
                  <a:lnTo>
                    <a:pt x="0" y="0"/>
                  </a:lnTo>
                  <a:close/>
                </a:path>
                <a:path w="57150" h="15239">
                  <a:moveTo>
                    <a:pt x="53953" y="7061"/>
                  </a:moveTo>
                  <a:lnTo>
                    <a:pt x="43903" y="7061"/>
                  </a:lnTo>
                  <a:lnTo>
                    <a:pt x="45186" y="7975"/>
                  </a:lnTo>
                  <a:lnTo>
                    <a:pt x="46672" y="8521"/>
                  </a:lnTo>
                  <a:lnTo>
                    <a:pt x="52577" y="8521"/>
                  </a:lnTo>
                  <a:lnTo>
                    <a:pt x="53953" y="7061"/>
                  </a:lnTo>
                  <a:close/>
                </a:path>
                <a:path w="57150" h="15239">
                  <a:moveTo>
                    <a:pt x="11506" y="2019"/>
                  </a:moveTo>
                  <a:lnTo>
                    <a:pt x="10134" y="2984"/>
                  </a:lnTo>
                  <a:lnTo>
                    <a:pt x="8521" y="3568"/>
                  </a:lnTo>
                  <a:lnTo>
                    <a:pt x="12585" y="3568"/>
                  </a:lnTo>
                  <a:lnTo>
                    <a:pt x="11506" y="2019"/>
                  </a:lnTo>
                  <a:close/>
                </a:path>
                <a:path w="57150" h="15239">
                  <a:moveTo>
                    <a:pt x="56629" y="0"/>
                  </a:moveTo>
                  <a:lnTo>
                    <a:pt x="54952" y="2184"/>
                  </a:lnTo>
                  <a:lnTo>
                    <a:pt x="52539" y="3568"/>
                  </a:lnTo>
                  <a:lnTo>
                    <a:pt x="56223" y="3568"/>
                  </a:lnTo>
                  <a:lnTo>
                    <a:pt x="56629" y="0"/>
                  </a:lnTo>
                  <a:close/>
                </a:path>
              </a:pathLst>
            </a:custGeom>
            <a:solidFill>
              <a:srgbClr val="BC8864"/>
            </a:solidFill>
          </p:spPr>
          <p:txBody>
            <a:bodyPr wrap="square" lIns="0" tIns="0" rIns="0" bIns="0" rtlCol="0"/>
            <a:lstStyle/>
            <a:p>
              <a:endParaRPr/>
            </a:p>
          </p:txBody>
        </p:sp>
        <p:sp>
          <p:nvSpPr>
            <p:cNvPr id="44" name="object 77">
              <a:extLst>
                <a:ext uri="{FF2B5EF4-FFF2-40B4-BE49-F238E27FC236}">
                  <a16:creationId xmlns:a16="http://schemas.microsoft.com/office/drawing/2014/main" id="{A4E91778-8F26-43D7-90D7-2F0ACA572C13}"/>
                </a:ext>
              </a:extLst>
            </p:cNvPr>
            <p:cNvSpPr/>
            <p:nvPr/>
          </p:nvSpPr>
          <p:spPr>
            <a:xfrm>
              <a:off x="9415044" y="1703052"/>
              <a:ext cx="139700" cy="259079"/>
            </a:xfrm>
            <a:custGeom>
              <a:avLst/>
              <a:gdLst/>
              <a:ahLst/>
              <a:cxnLst/>
              <a:rect l="l" t="t" r="r" b="b"/>
              <a:pathLst>
                <a:path w="139700" h="259080">
                  <a:moveTo>
                    <a:pt x="41059" y="167640"/>
                  </a:moveTo>
                  <a:lnTo>
                    <a:pt x="0" y="167640"/>
                  </a:lnTo>
                  <a:lnTo>
                    <a:pt x="4189" y="189794"/>
                  </a:lnTo>
                  <a:lnTo>
                    <a:pt x="16132" y="207727"/>
                  </a:lnTo>
                  <a:lnTo>
                    <a:pt x="34890" y="220364"/>
                  </a:lnTo>
                  <a:lnTo>
                    <a:pt x="59524" y="226631"/>
                  </a:lnTo>
                  <a:lnTo>
                    <a:pt x="59524" y="258775"/>
                  </a:lnTo>
                  <a:lnTo>
                    <a:pt x="79908" y="258775"/>
                  </a:lnTo>
                  <a:lnTo>
                    <a:pt x="79908" y="226631"/>
                  </a:lnTo>
                  <a:lnTo>
                    <a:pt x="101947" y="221462"/>
                  </a:lnTo>
                  <a:lnTo>
                    <a:pt x="120753" y="210515"/>
                  </a:lnTo>
                  <a:lnTo>
                    <a:pt x="133941" y="193652"/>
                  </a:lnTo>
                  <a:lnTo>
                    <a:pt x="134572" y="190868"/>
                  </a:lnTo>
                  <a:lnTo>
                    <a:pt x="69824" y="190868"/>
                  </a:lnTo>
                  <a:lnTo>
                    <a:pt x="57643" y="188969"/>
                  </a:lnTo>
                  <a:lnTo>
                    <a:pt x="48745" y="183869"/>
                  </a:lnTo>
                  <a:lnTo>
                    <a:pt x="43196" y="176461"/>
                  </a:lnTo>
                  <a:lnTo>
                    <a:pt x="41059" y="167640"/>
                  </a:lnTo>
                  <a:close/>
                </a:path>
                <a:path w="139700" h="259080">
                  <a:moveTo>
                    <a:pt x="79908" y="0"/>
                  </a:moveTo>
                  <a:lnTo>
                    <a:pt x="59524" y="0"/>
                  </a:lnTo>
                  <a:lnTo>
                    <a:pt x="59524" y="29908"/>
                  </a:lnTo>
                  <a:lnTo>
                    <a:pt x="36738" y="35769"/>
                  </a:lnTo>
                  <a:lnTo>
                    <a:pt x="18481" y="47799"/>
                  </a:lnTo>
                  <a:lnTo>
                    <a:pt x="6353" y="65130"/>
                  </a:lnTo>
                  <a:lnTo>
                    <a:pt x="1955" y="86893"/>
                  </a:lnTo>
                  <a:lnTo>
                    <a:pt x="3752" y="101004"/>
                  </a:lnTo>
                  <a:lnTo>
                    <a:pt x="10890" y="116130"/>
                  </a:lnTo>
                  <a:lnTo>
                    <a:pt x="25990" y="130468"/>
                  </a:lnTo>
                  <a:lnTo>
                    <a:pt x="51676" y="142214"/>
                  </a:lnTo>
                  <a:lnTo>
                    <a:pt x="74879" y="148666"/>
                  </a:lnTo>
                  <a:lnTo>
                    <a:pt x="86803" y="153207"/>
                  </a:lnTo>
                  <a:lnTo>
                    <a:pt x="93924" y="158400"/>
                  </a:lnTo>
                  <a:lnTo>
                    <a:pt x="97323" y="164175"/>
                  </a:lnTo>
                  <a:lnTo>
                    <a:pt x="98082" y="170459"/>
                  </a:lnTo>
                  <a:lnTo>
                    <a:pt x="95872" y="178941"/>
                  </a:lnTo>
                  <a:lnTo>
                    <a:pt x="90044" y="185369"/>
                  </a:lnTo>
                  <a:lnTo>
                    <a:pt x="81171" y="189443"/>
                  </a:lnTo>
                  <a:lnTo>
                    <a:pt x="69824" y="190868"/>
                  </a:lnTo>
                  <a:lnTo>
                    <a:pt x="134572" y="190868"/>
                  </a:lnTo>
                  <a:lnTo>
                    <a:pt x="139128" y="170738"/>
                  </a:lnTo>
                  <a:lnTo>
                    <a:pt x="137671" y="155753"/>
                  </a:lnTo>
                  <a:lnTo>
                    <a:pt x="130435" y="139784"/>
                  </a:lnTo>
                  <a:lnTo>
                    <a:pt x="114350" y="124759"/>
                  </a:lnTo>
                  <a:lnTo>
                    <a:pt x="86347" y="112610"/>
                  </a:lnTo>
                  <a:lnTo>
                    <a:pt x="63436" y="105359"/>
                  </a:lnTo>
                  <a:lnTo>
                    <a:pt x="52297" y="100763"/>
                  </a:lnTo>
                  <a:lnTo>
                    <a:pt x="46069" y="95464"/>
                  </a:lnTo>
                  <a:lnTo>
                    <a:pt x="43355" y="90219"/>
                  </a:lnTo>
                  <a:lnTo>
                    <a:pt x="42760" y="85788"/>
                  </a:lnTo>
                  <a:lnTo>
                    <a:pt x="44642" y="77928"/>
                  </a:lnTo>
                  <a:lnTo>
                    <a:pt x="49847" y="71831"/>
                  </a:lnTo>
                  <a:lnTo>
                    <a:pt x="57719" y="67886"/>
                  </a:lnTo>
                  <a:lnTo>
                    <a:pt x="67602" y="66484"/>
                  </a:lnTo>
                  <a:lnTo>
                    <a:pt x="129388" y="66484"/>
                  </a:lnTo>
                  <a:lnTo>
                    <a:pt x="129305" y="66018"/>
                  </a:lnTo>
                  <a:lnTo>
                    <a:pt x="118222" y="48548"/>
                  </a:lnTo>
                  <a:lnTo>
                    <a:pt x="101327" y="36427"/>
                  </a:lnTo>
                  <a:lnTo>
                    <a:pt x="79908" y="30175"/>
                  </a:lnTo>
                  <a:lnTo>
                    <a:pt x="79908" y="0"/>
                  </a:lnTo>
                  <a:close/>
                </a:path>
                <a:path w="139700" h="259080">
                  <a:moveTo>
                    <a:pt x="129388" y="66484"/>
                  </a:moveTo>
                  <a:lnTo>
                    <a:pt x="67602" y="66484"/>
                  </a:lnTo>
                  <a:lnTo>
                    <a:pt x="78348" y="68079"/>
                  </a:lnTo>
                  <a:lnTo>
                    <a:pt x="86152" y="72556"/>
                  </a:lnTo>
                  <a:lnTo>
                    <a:pt x="90910" y="79455"/>
                  </a:lnTo>
                  <a:lnTo>
                    <a:pt x="92519" y="88315"/>
                  </a:lnTo>
                  <a:lnTo>
                    <a:pt x="133286" y="88315"/>
                  </a:lnTo>
                  <a:lnTo>
                    <a:pt x="129388" y="66484"/>
                  </a:lnTo>
                  <a:close/>
                </a:path>
              </a:pathLst>
            </a:custGeom>
            <a:solidFill>
              <a:srgbClr val="003E6A"/>
            </a:solidFill>
          </p:spPr>
          <p:txBody>
            <a:bodyPr wrap="square" lIns="0" tIns="0" rIns="0" bIns="0" rtlCol="0"/>
            <a:lstStyle/>
            <a:p>
              <a:endParaRPr/>
            </a:p>
          </p:txBody>
        </p:sp>
        <p:sp>
          <p:nvSpPr>
            <p:cNvPr id="45" name="object 78">
              <a:extLst>
                <a:ext uri="{FF2B5EF4-FFF2-40B4-BE49-F238E27FC236}">
                  <a16:creationId xmlns:a16="http://schemas.microsoft.com/office/drawing/2014/main" id="{F8B60316-C4D6-4349-807D-3899E4987A04}"/>
                </a:ext>
              </a:extLst>
            </p:cNvPr>
            <p:cNvSpPr/>
            <p:nvPr/>
          </p:nvSpPr>
          <p:spPr>
            <a:xfrm>
              <a:off x="10013031" y="1863716"/>
              <a:ext cx="284205" cy="290501"/>
            </a:xfrm>
            <a:prstGeom prst="rect">
              <a:avLst/>
            </a:prstGeom>
            <a:blipFill>
              <a:blip r:embed="rId8" cstate="print"/>
              <a:stretch>
                <a:fillRect/>
              </a:stretch>
            </a:blipFill>
          </p:spPr>
          <p:txBody>
            <a:bodyPr wrap="square" lIns="0" tIns="0" rIns="0" bIns="0" rtlCol="0"/>
            <a:lstStyle/>
            <a:p>
              <a:endParaRPr/>
            </a:p>
          </p:txBody>
        </p:sp>
        <p:sp>
          <p:nvSpPr>
            <p:cNvPr id="46" name="object 79">
              <a:extLst>
                <a:ext uri="{FF2B5EF4-FFF2-40B4-BE49-F238E27FC236}">
                  <a16:creationId xmlns:a16="http://schemas.microsoft.com/office/drawing/2014/main" id="{3E9F7745-4F9C-4CDC-A695-90FD2C31B232}"/>
                </a:ext>
              </a:extLst>
            </p:cNvPr>
            <p:cNvSpPr/>
            <p:nvPr/>
          </p:nvSpPr>
          <p:spPr>
            <a:xfrm>
              <a:off x="8260616" y="3541726"/>
              <a:ext cx="284480" cy="224154"/>
            </a:xfrm>
            <a:custGeom>
              <a:avLst/>
              <a:gdLst/>
              <a:ahLst/>
              <a:cxnLst/>
              <a:rect l="l" t="t" r="r" b="b"/>
              <a:pathLst>
                <a:path w="284479" h="224154">
                  <a:moveTo>
                    <a:pt x="216511" y="147557"/>
                  </a:moveTo>
                  <a:lnTo>
                    <a:pt x="156393" y="147557"/>
                  </a:lnTo>
                  <a:lnTo>
                    <a:pt x="170147" y="156587"/>
                  </a:lnTo>
                  <a:lnTo>
                    <a:pt x="169766" y="157159"/>
                  </a:lnTo>
                  <a:lnTo>
                    <a:pt x="170350" y="163204"/>
                  </a:lnTo>
                  <a:lnTo>
                    <a:pt x="173563" y="168932"/>
                  </a:lnTo>
                  <a:lnTo>
                    <a:pt x="252659" y="220773"/>
                  </a:lnTo>
                  <a:lnTo>
                    <a:pt x="260286" y="223839"/>
                  </a:lnTo>
                  <a:lnTo>
                    <a:pt x="268224" y="223737"/>
                  </a:lnTo>
                  <a:lnTo>
                    <a:pt x="275546" y="220660"/>
                  </a:lnTo>
                  <a:lnTo>
                    <a:pt x="281323" y="214804"/>
                  </a:lnTo>
                  <a:lnTo>
                    <a:pt x="284385" y="207178"/>
                  </a:lnTo>
                  <a:lnTo>
                    <a:pt x="284287" y="199243"/>
                  </a:lnTo>
                  <a:lnTo>
                    <a:pt x="281214" y="191922"/>
                  </a:lnTo>
                  <a:lnTo>
                    <a:pt x="275354" y="186140"/>
                  </a:lnTo>
                  <a:lnTo>
                    <a:pt x="216511" y="147557"/>
                  </a:lnTo>
                  <a:close/>
                </a:path>
                <a:path w="284479" h="224154">
                  <a:moveTo>
                    <a:pt x="104692" y="0"/>
                  </a:moveTo>
                  <a:lnTo>
                    <a:pt x="70205" y="445"/>
                  </a:lnTo>
                  <a:lnTo>
                    <a:pt x="38403" y="13786"/>
                  </a:lnTo>
                  <a:lnTo>
                    <a:pt x="13302" y="39188"/>
                  </a:lnTo>
                  <a:lnTo>
                    <a:pt x="0" y="72358"/>
                  </a:lnTo>
                  <a:lnTo>
                    <a:pt x="435" y="106848"/>
                  </a:lnTo>
                  <a:lnTo>
                    <a:pt x="13775" y="138651"/>
                  </a:lnTo>
                  <a:lnTo>
                    <a:pt x="39185" y="163763"/>
                  </a:lnTo>
                  <a:lnTo>
                    <a:pt x="69491" y="176479"/>
                  </a:lnTo>
                  <a:lnTo>
                    <a:pt x="101185" y="177587"/>
                  </a:lnTo>
                  <a:lnTo>
                    <a:pt x="131180" y="167731"/>
                  </a:lnTo>
                  <a:lnTo>
                    <a:pt x="140162" y="160544"/>
                  </a:lnTo>
                  <a:lnTo>
                    <a:pt x="75374" y="160544"/>
                  </a:lnTo>
                  <a:lnTo>
                    <a:pt x="48392" y="149742"/>
                  </a:lnTo>
                  <a:lnTo>
                    <a:pt x="27721" y="129308"/>
                  </a:lnTo>
                  <a:lnTo>
                    <a:pt x="16868" y="103427"/>
                  </a:lnTo>
                  <a:lnTo>
                    <a:pt x="16506" y="75366"/>
                  </a:lnTo>
                  <a:lnTo>
                    <a:pt x="27310" y="48396"/>
                  </a:lnTo>
                  <a:lnTo>
                    <a:pt x="47741" y="27728"/>
                  </a:lnTo>
                  <a:lnTo>
                    <a:pt x="73614" y="16871"/>
                  </a:lnTo>
                  <a:lnTo>
                    <a:pt x="101670" y="16506"/>
                  </a:lnTo>
                  <a:lnTo>
                    <a:pt x="141222" y="16506"/>
                  </a:lnTo>
                  <a:lnTo>
                    <a:pt x="137851" y="13280"/>
                  </a:lnTo>
                  <a:lnTo>
                    <a:pt x="104692" y="0"/>
                  </a:lnTo>
                  <a:close/>
                </a:path>
                <a:path w="284479" h="224154">
                  <a:moveTo>
                    <a:pt x="141222" y="16506"/>
                  </a:moveTo>
                  <a:lnTo>
                    <a:pt x="101670" y="16506"/>
                  </a:lnTo>
                  <a:lnTo>
                    <a:pt x="128644" y="27314"/>
                  </a:lnTo>
                  <a:lnTo>
                    <a:pt x="149324" y="47751"/>
                  </a:lnTo>
                  <a:lnTo>
                    <a:pt x="160186" y="73628"/>
                  </a:lnTo>
                  <a:lnTo>
                    <a:pt x="160553" y="101680"/>
                  </a:lnTo>
                  <a:lnTo>
                    <a:pt x="149751" y="128647"/>
                  </a:lnTo>
                  <a:lnTo>
                    <a:pt x="129313" y="149320"/>
                  </a:lnTo>
                  <a:lnTo>
                    <a:pt x="103434" y="160178"/>
                  </a:lnTo>
                  <a:lnTo>
                    <a:pt x="75374" y="160544"/>
                  </a:lnTo>
                  <a:lnTo>
                    <a:pt x="140162" y="160544"/>
                  </a:lnTo>
                  <a:lnTo>
                    <a:pt x="156393" y="147557"/>
                  </a:lnTo>
                  <a:lnTo>
                    <a:pt x="216511" y="147557"/>
                  </a:lnTo>
                  <a:lnTo>
                    <a:pt x="199254" y="136242"/>
                  </a:lnTo>
                  <a:lnTo>
                    <a:pt x="183482" y="136242"/>
                  </a:lnTo>
                  <a:lnTo>
                    <a:pt x="169728" y="127225"/>
                  </a:lnTo>
                  <a:lnTo>
                    <a:pt x="178174" y="96059"/>
                  </a:lnTo>
                  <a:lnTo>
                    <a:pt x="175249" y="64623"/>
                  </a:lnTo>
                  <a:lnTo>
                    <a:pt x="161595" y="36003"/>
                  </a:lnTo>
                  <a:lnTo>
                    <a:pt x="141222" y="16506"/>
                  </a:lnTo>
                  <a:close/>
                </a:path>
                <a:path w="284479" h="224154">
                  <a:moveTo>
                    <a:pt x="189743" y="133638"/>
                  </a:moveTo>
                  <a:lnTo>
                    <a:pt x="183965" y="135505"/>
                  </a:lnTo>
                  <a:lnTo>
                    <a:pt x="183482" y="136242"/>
                  </a:lnTo>
                  <a:lnTo>
                    <a:pt x="199254" y="136242"/>
                  </a:lnTo>
                  <a:lnTo>
                    <a:pt x="196271" y="134286"/>
                  </a:lnTo>
                  <a:lnTo>
                    <a:pt x="189743" y="133638"/>
                  </a:lnTo>
                  <a:close/>
                </a:path>
              </a:pathLst>
            </a:custGeom>
            <a:solidFill>
              <a:srgbClr val="003E6A"/>
            </a:solidFill>
          </p:spPr>
          <p:txBody>
            <a:bodyPr wrap="square" lIns="0" tIns="0" rIns="0" bIns="0" rtlCol="0"/>
            <a:lstStyle/>
            <a:p>
              <a:endParaRPr/>
            </a:p>
          </p:txBody>
        </p:sp>
        <p:sp>
          <p:nvSpPr>
            <p:cNvPr id="47" name="object 80">
              <a:extLst>
                <a:ext uri="{FF2B5EF4-FFF2-40B4-BE49-F238E27FC236}">
                  <a16:creationId xmlns:a16="http://schemas.microsoft.com/office/drawing/2014/main" id="{B297E2E6-D446-4626-A3C2-2610F2938F1B}"/>
                </a:ext>
              </a:extLst>
            </p:cNvPr>
            <p:cNvSpPr/>
            <p:nvPr/>
          </p:nvSpPr>
          <p:spPr>
            <a:xfrm>
              <a:off x="8416201" y="2038997"/>
              <a:ext cx="2167127" cy="2167127"/>
            </a:xfrm>
            <a:prstGeom prst="rect">
              <a:avLst/>
            </a:prstGeom>
            <a:blipFill>
              <a:blip r:embed="rId9" cstate="print"/>
              <a:stretch>
                <a:fillRect/>
              </a:stretch>
            </a:blipFill>
          </p:spPr>
          <p:txBody>
            <a:bodyPr wrap="square" lIns="0" tIns="0" rIns="0" bIns="0" rtlCol="0"/>
            <a:lstStyle/>
            <a:p>
              <a:endParaRPr/>
            </a:p>
          </p:txBody>
        </p:sp>
        <p:sp>
          <p:nvSpPr>
            <p:cNvPr id="48" name="object 81">
              <a:extLst>
                <a:ext uri="{FF2B5EF4-FFF2-40B4-BE49-F238E27FC236}">
                  <a16:creationId xmlns:a16="http://schemas.microsoft.com/office/drawing/2014/main" id="{198BA5A7-397B-499B-BB65-E6B1405DA3DA}"/>
                </a:ext>
              </a:extLst>
            </p:cNvPr>
            <p:cNvSpPr/>
            <p:nvPr/>
          </p:nvSpPr>
          <p:spPr>
            <a:xfrm>
              <a:off x="8463191" y="2067343"/>
              <a:ext cx="2054517" cy="2054478"/>
            </a:xfrm>
            <a:prstGeom prst="rect">
              <a:avLst/>
            </a:prstGeom>
            <a:blipFill>
              <a:blip r:embed="rId10" cstate="print"/>
              <a:stretch>
                <a:fillRect/>
              </a:stretch>
            </a:blipFill>
          </p:spPr>
          <p:txBody>
            <a:bodyPr wrap="square" lIns="0" tIns="0" rIns="0" bIns="0" rtlCol="0"/>
            <a:lstStyle/>
            <a:p>
              <a:endParaRPr/>
            </a:p>
          </p:txBody>
        </p:sp>
        <p:sp>
          <p:nvSpPr>
            <p:cNvPr id="49" name="object 82">
              <a:extLst>
                <a:ext uri="{FF2B5EF4-FFF2-40B4-BE49-F238E27FC236}">
                  <a16:creationId xmlns:a16="http://schemas.microsoft.com/office/drawing/2014/main" id="{8A16EFDE-E186-4FC9-9B81-8A9E1CC38306}"/>
                </a:ext>
              </a:extLst>
            </p:cNvPr>
            <p:cNvSpPr/>
            <p:nvPr/>
          </p:nvSpPr>
          <p:spPr>
            <a:xfrm>
              <a:off x="9782302" y="3397250"/>
              <a:ext cx="405130" cy="278130"/>
            </a:xfrm>
            <a:custGeom>
              <a:avLst/>
              <a:gdLst/>
              <a:ahLst/>
              <a:cxnLst/>
              <a:rect l="l" t="t" r="r" b="b"/>
              <a:pathLst>
                <a:path w="405129" h="278129">
                  <a:moveTo>
                    <a:pt x="0" y="0"/>
                  </a:moveTo>
                  <a:lnTo>
                    <a:pt x="277787" y="277761"/>
                  </a:lnTo>
                  <a:lnTo>
                    <a:pt x="404901" y="277761"/>
                  </a:lnTo>
                </a:path>
              </a:pathLst>
            </a:custGeom>
            <a:ln w="6350">
              <a:solidFill>
                <a:srgbClr val="003E6A"/>
              </a:solidFill>
            </a:ln>
          </p:spPr>
          <p:txBody>
            <a:bodyPr wrap="square" lIns="0" tIns="0" rIns="0" bIns="0" rtlCol="0"/>
            <a:lstStyle/>
            <a:p>
              <a:endParaRPr/>
            </a:p>
          </p:txBody>
        </p:sp>
        <p:sp>
          <p:nvSpPr>
            <p:cNvPr id="50" name="object 83">
              <a:extLst>
                <a:ext uri="{FF2B5EF4-FFF2-40B4-BE49-F238E27FC236}">
                  <a16:creationId xmlns:a16="http://schemas.microsoft.com/office/drawing/2014/main" id="{4ADADE92-9D68-4961-A8B0-13135C34B769}"/>
                </a:ext>
              </a:extLst>
            </p:cNvPr>
            <p:cNvSpPr/>
            <p:nvPr/>
          </p:nvSpPr>
          <p:spPr>
            <a:xfrm>
              <a:off x="9753772" y="3368715"/>
              <a:ext cx="33655" cy="33655"/>
            </a:xfrm>
            <a:custGeom>
              <a:avLst/>
              <a:gdLst/>
              <a:ahLst/>
              <a:cxnLst/>
              <a:rect l="l" t="t" r="r" b="b"/>
              <a:pathLst>
                <a:path w="33654" h="33654">
                  <a:moveTo>
                    <a:pt x="33566" y="16776"/>
                  </a:moveTo>
                  <a:lnTo>
                    <a:pt x="33566" y="26047"/>
                  </a:lnTo>
                  <a:lnTo>
                    <a:pt x="26047" y="33553"/>
                  </a:lnTo>
                  <a:lnTo>
                    <a:pt x="16789" y="33553"/>
                  </a:lnTo>
                  <a:lnTo>
                    <a:pt x="7518" y="33553"/>
                  </a:lnTo>
                  <a:lnTo>
                    <a:pt x="0" y="26047"/>
                  </a:lnTo>
                  <a:lnTo>
                    <a:pt x="0" y="16776"/>
                  </a:lnTo>
                  <a:lnTo>
                    <a:pt x="0" y="7518"/>
                  </a:lnTo>
                  <a:lnTo>
                    <a:pt x="7518" y="0"/>
                  </a:lnTo>
                  <a:lnTo>
                    <a:pt x="16789" y="0"/>
                  </a:lnTo>
                  <a:lnTo>
                    <a:pt x="26047" y="0"/>
                  </a:lnTo>
                  <a:lnTo>
                    <a:pt x="33566" y="7518"/>
                  </a:lnTo>
                  <a:lnTo>
                    <a:pt x="33566" y="16776"/>
                  </a:lnTo>
                  <a:close/>
                </a:path>
              </a:pathLst>
            </a:custGeom>
            <a:ln w="6350">
              <a:solidFill>
                <a:srgbClr val="003E6A"/>
              </a:solidFill>
            </a:ln>
          </p:spPr>
          <p:txBody>
            <a:bodyPr wrap="square" lIns="0" tIns="0" rIns="0" bIns="0" rtlCol="0"/>
            <a:lstStyle/>
            <a:p>
              <a:endParaRPr/>
            </a:p>
          </p:txBody>
        </p:sp>
        <p:sp>
          <p:nvSpPr>
            <p:cNvPr id="51" name="object 84">
              <a:extLst>
                <a:ext uri="{FF2B5EF4-FFF2-40B4-BE49-F238E27FC236}">
                  <a16:creationId xmlns:a16="http://schemas.microsoft.com/office/drawing/2014/main" id="{E3FB5013-1003-44EC-92B6-8AD183BCDFAB}"/>
                </a:ext>
              </a:extLst>
            </p:cNvPr>
            <p:cNvSpPr/>
            <p:nvPr/>
          </p:nvSpPr>
          <p:spPr>
            <a:xfrm>
              <a:off x="9972145" y="2164739"/>
              <a:ext cx="65836" cy="65836"/>
            </a:xfrm>
            <a:prstGeom prst="rect">
              <a:avLst/>
            </a:prstGeom>
            <a:blipFill>
              <a:blip r:embed="rId11" cstate="print"/>
              <a:stretch>
                <a:fillRect/>
              </a:stretch>
            </a:blipFill>
          </p:spPr>
          <p:txBody>
            <a:bodyPr wrap="square" lIns="0" tIns="0" rIns="0" bIns="0" rtlCol="0"/>
            <a:lstStyle/>
            <a:p>
              <a:endParaRPr/>
            </a:p>
          </p:txBody>
        </p:sp>
        <p:sp>
          <p:nvSpPr>
            <p:cNvPr id="52" name="object 85">
              <a:extLst>
                <a:ext uri="{FF2B5EF4-FFF2-40B4-BE49-F238E27FC236}">
                  <a16:creationId xmlns:a16="http://schemas.microsoft.com/office/drawing/2014/main" id="{E92D40CC-0167-4846-91AB-24944C693695}"/>
                </a:ext>
              </a:extLst>
            </p:cNvPr>
            <p:cNvSpPr/>
            <p:nvPr/>
          </p:nvSpPr>
          <p:spPr>
            <a:xfrm>
              <a:off x="8934107" y="2166934"/>
              <a:ext cx="65836" cy="65836"/>
            </a:xfrm>
            <a:prstGeom prst="rect">
              <a:avLst/>
            </a:prstGeom>
            <a:blipFill>
              <a:blip r:embed="rId12" cstate="print"/>
              <a:stretch>
                <a:fillRect/>
              </a:stretch>
            </a:blipFill>
          </p:spPr>
          <p:txBody>
            <a:bodyPr wrap="square" lIns="0" tIns="0" rIns="0" bIns="0" rtlCol="0"/>
            <a:lstStyle/>
            <a:p>
              <a:endParaRPr/>
            </a:p>
          </p:txBody>
        </p:sp>
        <p:sp>
          <p:nvSpPr>
            <p:cNvPr id="53" name="object 86">
              <a:extLst>
                <a:ext uri="{FF2B5EF4-FFF2-40B4-BE49-F238E27FC236}">
                  <a16:creationId xmlns:a16="http://schemas.microsoft.com/office/drawing/2014/main" id="{EC828785-2CF6-48AA-A209-B0E6268A716A}"/>
                </a:ext>
              </a:extLst>
            </p:cNvPr>
            <p:cNvSpPr/>
            <p:nvPr/>
          </p:nvSpPr>
          <p:spPr>
            <a:xfrm>
              <a:off x="8560672" y="3576758"/>
              <a:ext cx="65836" cy="65836"/>
            </a:xfrm>
            <a:prstGeom prst="rect">
              <a:avLst/>
            </a:prstGeom>
            <a:blipFill>
              <a:blip r:embed="rId13" cstate="print"/>
              <a:stretch>
                <a:fillRect/>
              </a:stretch>
            </a:blipFill>
          </p:spPr>
          <p:txBody>
            <a:bodyPr wrap="square" lIns="0" tIns="0" rIns="0" bIns="0" rtlCol="0"/>
            <a:lstStyle/>
            <a:p>
              <a:endParaRPr/>
            </a:p>
          </p:txBody>
        </p:sp>
        <p:sp>
          <p:nvSpPr>
            <p:cNvPr id="54" name="object 87">
              <a:extLst>
                <a:ext uri="{FF2B5EF4-FFF2-40B4-BE49-F238E27FC236}">
                  <a16:creationId xmlns:a16="http://schemas.microsoft.com/office/drawing/2014/main" id="{B7AA614A-E131-40C8-9449-E86C35B69014}"/>
                </a:ext>
              </a:extLst>
            </p:cNvPr>
            <p:cNvSpPr/>
            <p:nvPr/>
          </p:nvSpPr>
          <p:spPr>
            <a:xfrm>
              <a:off x="8558972" y="2549423"/>
              <a:ext cx="65836" cy="65836"/>
            </a:xfrm>
            <a:prstGeom prst="rect">
              <a:avLst/>
            </a:prstGeom>
            <a:blipFill>
              <a:blip r:embed="rId14" cstate="print"/>
              <a:stretch>
                <a:fillRect/>
              </a:stretch>
            </a:blipFill>
          </p:spPr>
          <p:txBody>
            <a:bodyPr wrap="square" lIns="0" tIns="0" rIns="0" bIns="0" rtlCol="0"/>
            <a:lstStyle/>
            <a:p>
              <a:endParaRPr/>
            </a:p>
          </p:txBody>
        </p:sp>
        <p:sp>
          <p:nvSpPr>
            <p:cNvPr id="55" name="object 88">
              <a:extLst>
                <a:ext uri="{FF2B5EF4-FFF2-40B4-BE49-F238E27FC236}">
                  <a16:creationId xmlns:a16="http://schemas.microsoft.com/office/drawing/2014/main" id="{0CB10753-7FDE-4165-8A13-4CB69454BE10}"/>
                </a:ext>
              </a:extLst>
            </p:cNvPr>
            <p:cNvSpPr/>
            <p:nvPr/>
          </p:nvSpPr>
          <p:spPr>
            <a:xfrm>
              <a:off x="8421306" y="3063003"/>
              <a:ext cx="65836" cy="65836"/>
            </a:xfrm>
            <a:prstGeom prst="rect">
              <a:avLst/>
            </a:prstGeom>
            <a:blipFill>
              <a:blip r:embed="rId15" cstate="print"/>
              <a:stretch>
                <a:fillRect/>
              </a:stretch>
            </a:blipFill>
          </p:spPr>
          <p:txBody>
            <a:bodyPr wrap="square" lIns="0" tIns="0" rIns="0" bIns="0" rtlCol="0"/>
            <a:lstStyle/>
            <a:p>
              <a:endParaRPr/>
            </a:p>
          </p:txBody>
        </p:sp>
        <p:sp>
          <p:nvSpPr>
            <p:cNvPr id="56" name="object 89">
              <a:extLst>
                <a:ext uri="{FF2B5EF4-FFF2-40B4-BE49-F238E27FC236}">
                  <a16:creationId xmlns:a16="http://schemas.microsoft.com/office/drawing/2014/main" id="{8550C31D-D0ED-4A09-86B2-C68C300A4FD7}"/>
                </a:ext>
              </a:extLst>
            </p:cNvPr>
            <p:cNvSpPr/>
            <p:nvPr/>
          </p:nvSpPr>
          <p:spPr>
            <a:xfrm>
              <a:off x="9454360" y="2027619"/>
              <a:ext cx="65836" cy="65836"/>
            </a:xfrm>
            <a:prstGeom prst="rect">
              <a:avLst/>
            </a:prstGeom>
            <a:blipFill>
              <a:blip r:embed="rId16" cstate="print"/>
              <a:stretch>
                <a:fillRect/>
              </a:stretch>
            </a:blipFill>
          </p:spPr>
          <p:txBody>
            <a:bodyPr wrap="square" lIns="0" tIns="0" rIns="0" bIns="0" rtlCol="0"/>
            <a:lstStyle/>
            <a:p>
              <a:endParaRPr/>
            </a:p>
          </p:txBody>
        </p:sp>
        <p:sp>
          <p:nvSpPr>
            <p:cNvPr id="57" name="object 90">
              <a:extLst>
                <a:ext uri="{FF2B5EF4-FFF2-40B4-BE49-F238E27FC236}">
                  <a16:creationId xmlns:a16="http://schemas.microsoft.com/office/drawing/2014/main" id="{3C1957E9-2ACF-4CDE-982D-CC117425A26B}"/>
                </a:ext>
              </a:extLst>
            </p:cNvPr>
            <p:cNvSpPr txBox="1"/>
            <p:nvPr/>
          </p:nvSpPr>
          <p:spPr>
            <a:xfrm>
              <a:off x="7508638" y="3565615"/>
              <a:ext cx="708660"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Doctors </a:t>
              </a:r>
              <a:r>
                <a:rPr sz="600" spc="20" dirty="0">
                  <a:solidFill>
                    <a:srgbClr val="003E6A"/>
                  </a:solidFill>
                  <a:latin typeface="Sofia Pro Regular"/>
                  <a:cs typeface="Sofia Pro Regular"/>
                </a:rPr>
                <a:t>&amp;</a:t>
              </a:r>
              <a:r>
                <a:rPr sz="600" spc="-50" dirty="0">
                  <a:solidFill>
                    <a:srgbClr val="003E6A"/>
                  </a:solidFill>
                  <a:latin typeface="Sofia Pro Regular"/>
                  <a:cs typeface="Sofia Pro Regular"/>
                </a:rPr>
                <a:t> </a:t>
              </a:r>
              <a:r>
                <a:rPr sz="600" spc="10" dirty="0">
                  <a:solidFill>
                    <a:srgbClr val="003E6A"/>
                  </a:solidFill>
                  <a:latin typeface="Sofia Pro Regular"/>
                  <a:cs typeface="Sofia Pro Regular"/>
                </a:rPr>
                <a:t>Services</a:t>
              </a:r>
              <a:endParaRPr sz="600">
                <a:latin typeface="Sofia Pro Regular"/>
                <a:cs typeface="Sofia Pro Regular"/>
              </a:endParaRPr>
            </a:p>
          </p:txBody>
        </p:sp>
        <p:sp>
          <p:nvSpPr>
            <p:cNvPr id="58" name="object 91">
              <a:extLst>
                <a:ext uri="{FF2B5EF4-FFF2-40B4-BE49-F238E27FC236}">
                  <a16:creationId xmlns:a16="http://schemas.microsoft.com/office/drawing/2014/main" id="{A999A2F0-EE39-4D33-B2C5-A9238E909BFE}"/>
                </a:ext>
              </a:extLst>
            </p:cNvPr>
            <p:cNvSpPr txBox="1"/>
            <p:nvPr/>
          </p:nvSpPr>
          <p:spPr>
            <a:xfrm>
              <a:off x="7712227" y="2441735"/>
              <a:ext cx="569595" cy="121920"/>
            </a:xfrm>
            <a:prstGeom prst="rect">
              <a:avLst/>
            </a:prstGeom>
          </p:spPr>
          <p:txBody>
            <a:bodyPr vert="horz" wrap="square" lIns="0" tIns="16510" rIns="0" bIns="0" rtlCol="0">
              <a:spAutoFit/>
            </a:bodyPr>
            <a:lstStyle/>
            <a:p>
              <a:pPr marL="12700">
                <a:lnSpc>
                  <a:spcPct val="100000"/>
                </a:lnSpc>
                <a:spcBef>
                  <a:spcPts val="130"/>
                </a:spcBef>
              </a:pPr>
              <a:r>
                <a:rPr sz="600" spc="10" dirty="0">
                  <a:solidFill>
                    <a:srgbClr val="003E6A"/>
                  </a:solidFill>
                  <a:latin typeface="Sofia Pro Regular"/>
                  <a:cs typeface="Sofia Pro Regular"/>
                </a:rPr>
                <a:t>Virtual </a:t>
              </a:r>
              <a:r>
                <a:rPr sz="600" spc="15" dirty="0">
                  <a:solidFill>
                    <a:srgbClr val="003E6A"/>
                  </a:solidFill>
                  <a:latin typeface="Sofia Pro Regular"/>
                  <a:cs typeface="Sofia Pro Regular"/>
                </a:rPr>
                <a:t>ID</a:t>
              </a:r>
              <a:r>
                <a:rPr sz="600" spc="-50" dirty="0">
                  <a:solidFill>
                    <a:srgbClr val="003E6A"/>
                  </a:solidFill>
                  <a:latin typeface="Sofia Pro Regular"/>
                  <a:cs typeface="Sofia Pro Regular"/>
                </a:rPr>
                <a:t> </a:t>
              </a:r>
              <a:r>
                <a:rPr sz="600" spc="15" dirty="0">
                  <a:solidFill>
                    <a:srgbClr val="003E6A"/>
                  </a:solidFill>
                  <a:latin typeface="Sofia Pro Regular"/>
                  <a:cs typeface="Sofia Pro Regular"/>
                </a:rPr>
                <a:t>Card</a:t>
              </a:r>
              <a:endParaRPr sz="600">
                <a:latin typeface="Sofia Pro Regular"/>
                <a:cs typeface="Sofia Pro Regular"/>
              </a:endParaRPr>
            </a:p>
          </p:txBody>
        </p:sp>
        <p:sp>
          <p:nvSpPr>
            <p:cNvPr id="59" name="object 92">
              <a:extLst>
                <a:ext uri="{FF2B5EF4-FFF2-40B4-BE49-F238E27FC236}">
                  <a16:creationId xmlns:a16="http://schemas.microsoft.com/office/drawing/2014/main" id="{290B9812-033A-4148-A19E-E395B0CF2B98}"/>
                </a:ext>
              </a:extLst>
            </p:cNvPr>
            <p:cNvSpPr/>
            <p:nvPr/>
          </p:nvSpPr>
          <p:spPr>
            <a:xfrm>
              <a:off x="8163434" y="2948265"/>
              <a:ext cx="184797" cy="258992"/>
            </a:xfrm>
            <a:prstGeom prst="rect">
              <a:avLst/>
            </a:prstGeom>
            <a:blipFill>
              <a:blip r:embed="rId17" cstate="print"/>
              <a:stretch>
                <a:fillRect/>
              </a:stretch>
            </a:blipFill>
          </p:spPr>
          <p:txBody>
            <a:bodyPr wrap="square" lIns="0" tIns="0" rIns="0" bIns="0" rtlCol="0"/>
            <a:lstStyle/>
            <a:p>
              <a:endParaRPr/>
            </a:p>
          </p:txBody>
        </p:sp>
        <p:sp>
          <p:nvSpPr>
            <p:cNvPr id="60" name="object 93">
              <a:extLst>
                <a:ext uri="{FF2B5EF4-FFF2-40B4-BE49-F238E27FC236}">
                  <a16:creationId xmlns:a16="http://schemas.microsoft.com/office/drawing/2014/main" id="{44745C40-1A66-4B00-9D55-54514FBD6D6E}"/>
                </a:ext>
              </a:extLst>
            </p:cNvPr>
            <p:cNvSpPr txBox="1"/>
            <p:nvPr/>
          </p:nvSpPr>
          <p:spPr>
            <a:xfrm>
              <a:off x="7425666" y="3023793"/>
              <a:ext cx="699135"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Benefits</a:t>
              </a:r>
              <a:r>
                <a:rPr sz="600" spc="-35" dirty="0">
                  <a:solidFill>
                    <a:srgbClr val="003E6A"/>
                  </a:solidFill>
                  <a:latin typeface="Sofia Pro Regular"/>
                  <a:cs typeface="Sofia Pro Regular"/>
                </a:rPr>
                <a:t> </a:t>
              </a:r>
              <a:r>
                <a:rPr sz="600" spc="20" dirty="0">
                  <a:solidFill>
                    <a:srgbClr val="003E6A"/>
                  </a:solidFill>
                  <a:latin typeface="Sofia Pro Regular"/>
                  <a:cs typeface="Sofia Pro Regular"/>
                </a:rPr>
                <a:t>Summary</a:t>
              </a:r>
              <a:endParaRPr sz="600">
                <a:latin typeface="Sofia Pro Regular"/>
                <a:cs typeface="Sofia Pro Regular"/>
              </a:endParaRPr>
            </a:p>
          </p:txBody>
        </p:sp>
        <p:sp>
          <p:nvSpPr>
            <p:cNvPr id="61" name="object 94">
              <a:extLst>
                <a:ext uri="{FF2B5EF4-FFF2-40B4-BE49-F238E27FC236}">
                  <a16:creationId xmlns:a16="http://schemas.microsoft.com/office/drawing/2014/main" id="{5AD9BB0B-E3DB-4559-A1EC-325A6B9DE8FD}"/>
                </a:ext>
              </a:extLst>
            </p:cNvPr>
            <p:cNvSpPr txBox="1"/>
            <p:nvPr/>
          </p:nvSpPr>
          <p:spPr>
            <a:xfrm>
              <a:off x="10338648" y="1901925"/>
              <a:ext cx="554355" cy="222885"/>
            </a:xfrm>
            <a:prstGeom prst="rect">
              <a:avLst/>
            </a:prstGeom>
          </p:spPr>
          <p:txBody>
            <a:bodyPr vert="horz" wrap="square" lIns="0" tIns="7620" rIns="0" bIns="0" rtlCol="0">
              <a:spAutoFit/>
            </a:bodyPr>
            <a:lstStyle/>
            <a:p>
              <a:pPr marL="12700" marR="5080">
                <a:lnSpc>
                  <a:spcPct val="110000"/>
                </a:lnSpc>
                <a:spcBef>
                  <a:spcPts val="60"/>
                </a:spcBef>
              </a:pPr>
              <a:r>
                <a:rPr sz="600" spc="20" dirty="0">
                  <a:solidFill>
                    <a:srgbClr val="003E6A"/>
                  </a:solidFill>
                  <a:latin typeface="Sofia Pro Regular"/>
                  <a:cs typeface="Sofia Pro Regular"/>
                </a:rPr>
                <a:t>Ou</a:t>
              </a:r>
              <a:r>
                <a:rPr sz="600" spc="-5" dirty="0">
                  <a:solidFill>
                    <a:srgbClr val="003E6A"/>
                  </a:solidFill>
                  <a:latin typeface="Sofia Pro Regular"/>
                  <a:cs typeface="Sofia Pro Regular"/>
                </a:rPr>
                <a:t>t</a:t>
              </a:r>
              <a:r>
                <a:rPr sz="600" spc="15" dirty="0">
                  <a:solidFill>
                    <a:srgbClr val="003E6A"/>
                  </a:solidFill>
                  <a:latin typeface="Sofia Pro Regular"/>
                  <a:cs typeface="Sofia Pro Regular"/>
                </a:rPr>
                <a:t>-</a:t>
              </a:r>
              <a:r>
                <a:rPr sz="600" spc="10" dirty="0">
                  <a:solidFill>
                    <a:srgbClr val="003E6A"/>
                  </a:solidFill>
                  <a:latin typeface="Sofia Pro Regular"/>
                  <a:cs typeface="Sofia Pro Regular"/>
                </a:rPr>
                <a:t>o</a:t>
              </a:r>
              <a:r>
                <a:rPr sz="600" spc="-5" dirty="0">
                  <a:solidFill>
                    <a:srgbClr val="003E6A"/>
                  </a:solidFill>
                  <a:latin typeface="Sofia Pro Regular"/>
                  <a:cs typeface="Sofia Pro Regular"/>
                </a:rPr>
                <a:t>f</a:t>
              </a:r>
              <a:r>
                <a:rPr sz="600" spc="15" dirty="0">
                  <a:solidFill>
                    <a:srgbClr val="003E6A"/>
                  </a:solidFill>
                  <a:latin typeface="Sofia Pro Regular"/>
                  <a:cs typeface="Sofia Pro Regular"/>
                </a:rPr>
                <a:t>-</a:t>
              </a:r>
              <a:r>
                <a:rPr sz="600" spc="5" dirty="0">
                  <a:solidFill>
                    <a:srgbClr val="003E6A"/>
                  </a:solidFill>
                  <a:latin typeface="Sofia Pro Regular"/>
                  <a:cs typeface="Sofia Pro Regular"/>
                </a:rPr>
                <a:t>P</a:t>
              </a:r>
              <a:r>
                <a:rPr sz="600" spc="15" dirty="0">
                  <a:solidFill>
                    <a:srgbClr val="003E6A"/>
                  </a:solidFill>
                  <a:latin typeface="Sofia Pro Regular"/>
                  <a:cs typeface="Sofia Pro Regular"/>
                </a:rPr>
                <a:t>oc</a:t>
              </a:r>
              <a:r>
                <a:rPr sz="600" spc="-5" dirty="0">
                  <a:solidFill>
                    <a:srgbClr val="003E6A"/>
                  </a:solidFill>
                  <a:latin typeface="Sofia Pro Regular"/>
                  <a:cs typeface="Sofia Pro Regular"/>
                </a:rPr>
                <a:t>k</a:t>
              </a:r>
              <a:r>
                <a:rPr sz="600" spc="10" dirty="0">
                  <a:solidFill>
                    <a:srgbClr val="003E6A"/>
                  </a:solidFill>
                  <a:latin typeface="Sofia Pro Regular"/>
                  <a:cs typeface="Sofia Pro Regular"/>
                </a:rPr>
                <a:t>et  </a:t>
              </a:r>
              <a:r>
                <a:rPr sz="600" spc="15" dirty="0">
                  <a:solidFill>
                    <a:srgbClr val="003E6A"/>
                  </a:solidFill>
                  <a:latin typeface="Sofia Pro Regular"/>
                  <a:cs typeface="Sofia Pro Regular"/>
                </a:rPr>
                <a:t>Accumulator</a:t>
              </a:r>
              <a:endParaRPr sz="600">
                <a:latin typeface="Sofia Pro Regular"/>
                <a:cs typeface="Sofia Pro Regular"/>
              </a:endParaRPr>
            </a:p>
          </p:txBody>
        </p:sp>
        <p:sp>
          <p:nvSpPr>
            <p:cNvPr id="62" name="object 95">
              <a:extLst>
                <a:ext uri="{FF2B5EF4-FFF2-40B4-BE49-F238E27FC236}">
                  <a16:creationId xmlns:a16="http://schemas.microsoft.com/office/drawing/2014/main" id="{36B993B0-8D39-446A-A976-DFAA5CC086D4}"/>
                </a:ext>
              </a:extLst>
            </p:cNvPr>
            <p:cNvSpPr txBox="1"/>
            <p:nvPr/>
          </p:nvSpPr>
          <p:spPr>
            <a:xfrm>
              <a:off x="9206403" y="1554432"/>
              <a:ext cx="558800"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Cost</a:t>
              </a:r>
              <a:r>
                <a:rPr sz="600" spc="-60" dirty="0">
                  <a:solidFill>
                    <a:srgbClr val="003E6A"/>
                  </a:solidFill>
                  <a:latin typeface="Sofia Pro Regular"/>
                  <a:cs typeface="Sofia Pro Regular"/>
                </a:rPr>
                <a:t> </a:t>
              </a:r>
              <a:r>
                <a:rPr sz="600" spc="15" dirty="0">
                  <a:solidFill>
                    <a:srgbClr val="003E6A"/>
                  </a:solidFill>
                  <a:latin typeface="Sofia Pro Regular"/>
                  <a:cs typeface="Sofia Pro Regular"/>
                </a:rPr>
                <a:t>Estimator</a:t>
              </a:r>
              <a:endParaRPr sz="600">
                <a:latin typeface="Sofia Pro Regular"/>
                <a:cs typeface="Sofia Pro Regular"/>
              </a:endParaRPr>
            </a:p>
          </p:txBody>
        </p:sp>
        <p:sp>
          <p:nvSpPr>
            <p:cNvPr id="63" name="object 96">
              <a:extLst>
                <a:ext uri="{FF2B5EF4-FFF2-40B4-BE49-F238E27FC236}">
                  <a16:creationId xmlns:a16="http://schemas.microsoft.com/office/drawing/2014/main" id="{D1BF01B8-F740-42A3-A4E3-C0E295986B25}"/>
                </a:ext>
              </a:extLst>
            </p:cNvPr>
            <p:cNvSpPr txBox="1"/>
            <p:nvPr/>
          </p:nvSpPr>
          <p:spPr>
            <a:xfrm>
              <a:off x="8286997" y="1926861"/>
              <a:ext cx="430530"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Video</a:t>
              </a:r>
              <a:r>
                <a:rPr sz="600" spc="-60" dirty="0">
                  <a:solidFill>
                    <a:srgbClr val="003E6A"/>
                  </a:solidFill>
                  <a:latin typeface="Sofia Pro Regular"/>
                  <a:cs typeface="Sofia Pro Regular"/>
                </a:rPr>
                <a:t> </a:t>
              </a:r>
              <a:r>
                <a:rPr sz="600" spc="10" dirty="0">
                  <a:solidFill>
                    <a:srgbClr val="003E6A"/>
                  </a:solidFill>
                  <a:latin typeface="Sofia Pro Regular"/>
                  <a:cs typeface="Sofia Pro Regular"/>
                </a:rPr>
                <a:t>Visits</a:t>
              </a:r>
              <a:endParaRPr sz="600">
                <a:latin typeface="Sofia Pro Regular"/>
                <a:cs typeface="Sofia Pro Regular"/>
              </a:endParaRPr>
            </a:p>
          </p:txBody>
        </p:sp>
        <p:sp>
          <p:nvSpPr>
            <p:cNvPr id="64" name="object 97">
              <a:extLst>
                <a:ext uri="{FF2B5EF4-FFF2-40B4-BE49-F238E27FC236}">
                  <a16:creationId xmlns:a16="http://schemas.microsoft.com/office/drawing/2014/main" id="{5CA04063-9507-4EC4-ABBB-05B940A184DC}"/>
                </a:ext>
              </a:extLst>
            </p:cNvPr>
            <p:cNvSpPr/>
            <p:nvPr/>
          </p:nvSpPr>
          <p:spPr>
            <a:xfrm>
              <a:off x="8367002" y="2509911"/>
              <a:ext cx="60960" cy="10160"/>
            </a:xfrm>
            <a:custGeom>
              <a:avLst/>
              <a:gdLst/>
              <a:ahLst/>
              <a:cxnLst/>
              <a:rect l="l" t="t" r="r" b="b"/>
              <a:pathLst>
                <a:path w="60959" h="10160">
                  <a:moveTo>
                    <a:pt x="58369" y="0"/>
                  </a:moveTo>
                  <a:lnTo>
                    <a:pt x="2235" y="0"/>
                  </a:lnTo>
                  <a:lnTo>
                    <a:pt x="0" y="2247"/>
                  </a:lnTo>
                  <a:lnTo>
                    <a:pt x="0" y="7835"/>
                  </a:lnTo>
                  <a:lnTo>
                    <a:pt x="2235" y="10071"/>
                  </a:lnTo>
                  <a:lnTo>
                    <a:pt x="58369" y="10071"/>
                  </a:lnTo>
                  <a:lnTo>
                    <a:pt x="60617" y="7835"/>
                  </a:lnTo>
                  <a:lnTo>
                    <a:pt x="60617" y="2247"/>
                  </a:lnTo>
                  <a:lnTo>
                    <a:pt x="58369" y="0"/>
                  </a:lnTo>
                  <a:close/>
                </a:path>
              </a:pathLst>
            </a:custGeom>
            <a:solidFill>
              <a:srgbClr val="003E6A"/>
            </a:solidFill>
          </p:spPr>
          <p:txBody>
            <a:bodyPr wrap="square" lIns="0" tIns="0" rIns="0" bIns="0" rtlCol="0"/>
            <a:lstStyle/>
            <a:p>
              <a:endParaRPr/>
            </a:p>
          </p:txBody>
        </p:sp>
        <p:sp>
          <p:nvSpPr>
            <p:cNvPr id="65" name="object 98">
              <a:extLst>
                <a:ext uri="{FF2B5EF4-FFF2-40B4-BE49-F238E27FC236}">
                  <a16:creationId xmlns:a16="http://schemas.microsoft.com/office/drawing/2014/main" id="{41E5389E-29EC-43B0-8029-84C548D91E5E}"/>
                </a:ext>
              </a:extLst>
            </p:cNvPr>
            <p:cNvSpPr/>
            <p:nvPr/>
          </p:nvSpPr>
          <p:spPr>
            <a:xfrm>
              <a:off x="8367002" y="2533413"/>
              <a:ext cx="60960" cy="10160"/>
            </a:xfrm>
            <a:custGeom>
              <a:avLst/>
              <a:gdLst/>
              <a:ahLst/>
              <a:cxnLst/>
              <a:rect l="l" t="t" r="r" b="b"/>
              <a:pathLst>
                <a:path w="60959" h="10160">
                  <a:moveTo>
                    <a:pt x="58369" y="0"/>
                  </a:moveTo>
                  <a:lnTo>
                    <a:pt x="2235" y="0"/>
                  </a:lnTo>
                  <a:lnTo>
                    <a:pt x="0" y="2247"/>
                  </a:lnTo>
                  <a:lnTo>
                    <a:pt x="0" y="7835"/>
                  </a:lnTo>
                  <a:lnTo>
                    <a:pt x="2235" y="10071"/>
                  </a:lnTo>
                  <a:lnTo>
                    <a:pt x="58369" y="10071"/>
                  </a:lnTo>
                  <a:lnTo>
                    <a:pt x="60617" y="7835"/>
                  </a:lnTo>
                  <a:lnTo>
                    <a:pt x="60617" y="2247"/>
                  </a:lnTo>
                  <a:lnTo>
                    <a:pt x="58369" y="0"/>
                  </a:lnTo>
                  <a:close/>
                </a:path>
              </a:pathLst>
            </a:custGeom>
            <a:solidFill>
              <a:srgbClr val="003E6A"/>
            </a:solidFill>
          </p:spPr>
          <p:txBody>
            <a:bodyPr wrap="square" lIns="0" tIns="0" rIns="0" bIns="0" rtlCol="0"/>
            <a:lstStyle/>
            <a:p>
              <a:endParaRPr/>
            </a:p>
          </p:txBody>
        </p:sp>
        <p:sp>
          <p:nvSpPr>
            <p:cNvPr id="66" name="object 99">
              <a:extLst>
                <a:ext uri="{FF2B5EF4-FFF2-40B4-BE49-F238E27FC236}">
                  <a16:creationId xmlns:a16="http://schemas.microsoft.com/office/drawing/2014/main" id="{6BDA6F84-47A9-4FFE-9713-54F3DDAB96FC}"/>
                </a:ext>
              </a:extLst>
            </p:cNvPr>
            <p:cNvSpPr/>
            <p:nvPr/>
          </p:nvSpPr>
          <p:spPr>
            <a:xfrm>
              <a:off x="8367002" y="2557101"/>
              <a:ext cx="60960" cy="10160"/>
            </a:xfrm>
            <a:custGeom>
              <a:avLst/>
              <a:gdLst/>
              <a:ahLst/>
              <a:cxnLst/>
              <a:rect l="l" t="t" r="r" b="b"/>
              <a:pathLst>
                <a:path w="60959" h="10160">
                  <a:moveTo>
                    <a:pt x="58369" y="0"/>
                  </a:moveTo>
                  <a:lnTo>
                    <a:pt x="2235" y="0"/>
                  </a:lnTo>
                  <a:lnTo>
                    <a:pt x="0" y="2247"/>
                  </a:lnTo>
                  <a:lnTo>
                    <a:pt x="0" y="7835"/>
                  </a:lnTo>
                  <a:lnTo>
                    <a:pt x="2235" y="10071"/>
                  </a:lnTo>
                  <a:lnTo>
                    <a:pt x="58369" y="10071"/>
                  </a:lnTo>
                  <a:lnTo>
                    <a:pt x="60617" y="7835"/>
                  </a:lnTo>
                  <a:lnTo>
                    <a:pt x="60617" y="2247"/>
                  </a:lnTo>
                  <a:lnTo>
                    <a:pt x="58369" y="0"/>
                  </a:lnTo>
                  <a:close/>
                </a:path>
              </a:pathLst>
            </a:custGeom>
            <a:solidFill>
              <a:srgbClr val="003E6A"/>
            </a:solidFill>
          </p:spPr>
          <p:txBody>
            <a:bodyPr wrap="square" lIns="0" tIns="0" rIns="0" bIns="0" rtlCol="0"/>
            <a:lstStyle/>
            <a:p>
              <a:endParaRPr/>
            </a:p>
          </p:txBody>
        </p:sp>
        <p:sp>
          <p:nvSpPr>
            <p:cNvPr id="67" name="object 100">
              <a:extLst>
                <a:ext uri="{FF2B5EF4-FFF2-40B4-BE49-F238E27FC236}">
                  <a16:creationId xmlns:a16="http://schemas.microsoft.com/office/drawing/2014/main" id="{A3547387-F4D3-474C-92C2-B31EE319C5E1}"/>
                </a:ext>
              </a:extLst>
            </p:cNvPr>
            <p:cNvSpPr/>
            <p:nvPr/>
          </p:nvSpPr>
          <p:spPr>
            <a:xfrm>
              <a:off x="8371264" y="2459186"/>
              <a:ext cx="52069" cy="33020"/>
            </a:xfrm>
            <a:custGeom>
              <a:avLst/>
              <a:gdLst/>
              <a:ahLst/>
              <a:cxnLst/>
              <a:rect l="l" t="t" r="r" b="b"/>
              <a:pathLst>
                <a:path w="52070" h="33019">
                  <a:moveTo>
                    <a:pt x="16040" y="0"/>
                  </a:moveTo>
                  <a:lnTo>
                    <a:pt x="15290" y="0"/>
                  </a:lnTo>
                  <a:lnTo>
                    <a:pt x="9309" y="1485"/>
                  </a:lnTo>
                  <a:lnTo>
                    <a:pt x="5219" y="5778"/>
                  </a:lnTo>
                  <a:lnTo>
                    <a:pt x="4089" y="11188"/>
                  </a:lnTo>
                  <a:lnTo>
                    <a:pt x="1485" y="22948"/>
                  </a:lnTo>
                  <a:lnTo>
                    <a:pt x="0" y="27978"/>
                  </a:lnTo>
                  <a:lnTo>
                    <a:pt x="3911" y="32829"/>
                  </a:lnTo>
                  <a:lnTo>
                    <a:pt x="48107" y="32829"/>
                  </a:lnTo>
                  <a:lnTo>
                    <a:pt x="51841" y="27978"/>
                  </a:lnTo>
                  <a:lnTo>
                    <a:pt x="48107" y="11188"/>
                  </a:lnTo>
                  <a:lnTo>
                    <a:pt x="46799" y="5778"/>
                  </a:lnTo>
                  <a:lnTo>
                    <a:pt x="43624" y="2603"/>
                  </a:lnTo>
                  <a:lnTo>
                    <a:pt x="22745" y="2603"/>
                  </a:lnTo>
                  <a:lnTo>
                    <a:pt x="19583" y="1866"/>
                  </a:lnTo>
                  <a:lnTo>
                    <a:pt x="16776" y="368"/>
                  </a:lnTo>
                  <a:lnTo>
                    <a:pt x="16040" y="0"/>
                  </a:lnTo>
                  <a:close/>
                </a:path>
                <a:path w="52070" h="33019">
                  <a:moveTo>
                    <a:pt x="36918" y="0"/>
                  </a:moveTo>
                  <a:lnTo>
                    <a:pt x="36182" y="0"/>
                  </a:lnTo>
                  <a:lnTo>
                    <a:pt x="35432" y="368"/>
                  </a:lnTo>
                  <a:lnTo>
                    <a:pt x="32626" y="1676"/>
                  </a:lnTo>
                  <a:lnTo>
                    <a:pt x="29463" y="2603"/>
                  </a:lnTo>
                  <a:lnTo>
                    <a:pt x="43624" y="2603"/>
                  </a:lnTo>
                  <a:lnTo>
                    <a:pt x="42697" y="1676"/>
                  </a:lnTo>
                  <a:lnTo>
                    <a:pt x="37668" y="190"/>
                  </a:lnTo>
                  <a:lnTo>
                    <a:pt x="36918" y="0"/>
                  </a:lnTo>
                  <a:close/>
                </a:path>
              </a:pathLst>
            </a:custGeom>
            <a:solidFill>
              <a:srgbClr val="003E6A"/>
            </a:solidFill>
          </p:spPr>
          <p:txBody>
            <a:bodyPr wrap="square" lIns="0" tIns="0" rIns="0" bIns="0" rtlCol="0"/>
            <a:lstStyle/>
            <a:p>
              <a:endParaRPr/>
            </a:p>
          </p:txBody>
        </p:sp>
        <p:sp>
          <p:nvSpPr>
            <p:cNvPr id="68" name="object 101">
              <a:extLst>
                <a:ext uri="{FF2B5EF4-FFF2-40B4-BE49-F238E27FC236}">
                  <a16:creationId xmlns:a16="http://schemas.microsoft.com/office/drawing/2014/main" id="{C4A80214-A88E-443C-A8AF-7B1D3EC5BABA}"/>
                </a:ext>
              </a:extLst>
            </p:cNvPr>
            <p:cNvSpPr/>
            <p:nvPr/>
          </p:nvSpPr>
          <p:spPr>
            <a:xfrm>
              <a:off x="8381893" y="2424869"/>
              <a:ext cx="31115" cy="31115"/>
            </a:xfrm>
            <a:custGeom>
              <a:avLst/>
              <a:gdLst/>
              <a:ahLst/>
              <a:cxnLst/>
              <a:rect l="l" t="t" r="r" b="b"/>
              <a:pathLst>
                <a:path w="31115" h="31114">
                  <a:moveTo>
                    <a:pt x="23736" y="0"/>
                  </a:moveTo>
                  <a:lnTo>
                    <a:pt x="6845" y="0"/>
                  </a:lnTo>
                  <a:lnTo>
                    <a:pt x="0" y="6845"/>
                  </a:lnTo>
                  <a:lnTo>
                    <a:pt x="0" y="23736"/>
                  </a:lnTo>
                  <a:lnTo>
                    <a:pt x="6845" y="30581"/>
                  </a:lnTo>
                  <a:lnTo>
                    <a:pt x="23736" y="30581"/>
                  </a:lnTo>
                  <a:lnTo>
                    <a:pt x="30581" y="23736"/>
                  </a:lnTo>
                  <a:lnTo>
                    <a:pt x="30581" y="6845"/>
                  </a:lnTo>
                  <a:lnTo>
                    <a:pt x="23736" y="0"/>
                  </a:lnTo>
                  <a:close/>
                </a:path>
              </a:pathLst>
            </a:custGeom>
            <a:solidFill>
              <a:srgbClr val="003E6A"/>
            </a:solidFill>
          </p:spPr>
          <p:txBody>
            <a:bodyPr wrap="square" lIns="0" tIns="0" rIns="0" bIns="0" rtlCol="0"/>
            <a:lstStyle/>
            <a:p>
              <a:endParaRPr/>
            </a:p>
          </p:txBody>
        </p:sp>
        <p:sp>
          <p:nvSpPr>
            <p:cNvPr id="69" name="object 102">
              <a:extLst>
                <a:ext uri="{FF2B5EF4-FFF2-40B4-BE49-F238E27FC236}">
                  <a16:creationId xmlns:a16="http://schemas.microsoft.com/office/drawing/2014/main" id="{78D2BDCC-8E75-4AEB-9D90-067D8D433376}"/>
                </a:ext>
              </a:extLst>
            </p:cNvPr>
            <p:cNvSpPr/>
            <p:nvPr/>
          </p:nvSpPr>
          <p:spPr>
            <a:xfrm>
              <a:off x="8328542" y="2363817"/>
              <a:ext cx="137795" cy="274955"/>
            </a:xfrm>
            <a:custGeom>
              <a:avLst/>
              <a:gdLst/>
              <a:ahLst/>
              <a:cxnLst/>
              <a:rect l="l" t="t" r="r" b="b"/>
              <a:pathLst>
                <a:path w="137795" h="274955">
                  <a:moveTo>
                    <a:pt x="115049" y="0"/>
                  </a:moveTo>
                  <a:lnTo>
                    <a:pt x="22605" y="0"/>
                  </a:lnTo>
                  <a:lnTo>
                    <a:pt x="13807" y="1776"/>
                  </a:lnTo>
                  <a:lnTo>
                    <a:pt x="6621" y="6621"/>
                  </a:lnTo>
                  <a:lnTo>
                    <a:pt x="1776" y="13807"/>
                  </a:lnTo>
                  <a:lnTo>
                    <a:pt x="0" y="22605"/>
                  </a:lnTo>
                  <a:lnTo>
                    <a:pt x="0" y="251879"/>
                  </a:lnTo>
                  <a:lnTo>
                    <a:pt x="1776" y="260676"/>
                  </a:lnTo>
                  <a:lnTo>
                    <a:pt x="6621" y="267857"/>
                  </a:lnTo>
                  <a:lnTo>
                    <a:pt x="13807" y="272697"/>
                  </a:lnTo>
                  <a:lnTo>
                    <a:pt x="22605" y="274472"/>
                  </a:lnTo>
                  <a:lnTo>
                    <a:pt x="115049" y="274472"/>
                  </a:lnTo>
                  <a:lnTo>
                    <a:pt x="123850" y="272697"/>
                  </a:lnTo>
                  <a:lnTo>
                    <a:pt x="131040" y="267857"/>
                  </a:lnTo>
                  <a:lnTo>
                    <a:pt x="133751" y="263842"/>
                  </a:lnTo>
                  <a:lnTo>
                    <a:pt x="62979" y="263842"/>
                  </a:lnTo>
                  <a:lnTo>
                    <a:pt x="58242" y="259105"/>
                  </a:lnTo>
                  <a:lnTo>
                    <a:pt x="58242" y="247395"/>
                  </a:lnTo>
                  <a:lnTo>
                    <a:pt x="62979" y="242646"/>
                  </a:lnTo>
                  <a:lnTo>
                    <a:pt x="137667" y="242646"/>
                  </a:lnTo>
                  <a:lnTo>
                    <a:pt x="137667" y="232257"/>
                  </a:lnTo>
                  <a:lnTo>
                    <a:pt x="16001" y="232257"/>
                  </a:lnTo>
                  <a:lnTo>
                    <a:pt x="16001" y="36652"/>
                  </a:lnTo>
                  <a:lnTo>
                    <a:pt x="137667" y="36652"/>
                  </a:lnTo>
                  <a:lnTo>
                    <a:pt x="137667" y="22605"/>
                  </a:lnTo>
                  <a:lnTo>
                    <a:pt x="135892" y="13801"/>
                  </a:lnTo>
                  <a:lnTo>
                    <a:pt x="131049" y="6616"/>
                  </a:lnTo>
                  <a:lnTo>
                    <a:pt x="123860" y="1774"/>
                  </a:lnTo>
                  <a:lnTo>
                    <a:pt x="115049" y="0"/>
                  </a:lnTo>
                  <a:close/>
                </a:path>
                <a:path w="137795" h="274955">
                  <a:moveTo>
                    <a:pt x="137667" y="242646"/>
                  </a:moveTo>
                  <a:lnTo>
                    <a:pt x="74688" y="242646"/>
                  </a:lnTo>
                  <a:lnTo>
                    <a:pt x="79451" y="247395"/>
                  </a:lnTo>
                  <a:lnTo>
                    <a:pt x="79451" y="259105"/>
                  </a:lnTo>
                  <a:lnTo>
                    <a:pt x="74688" y="263842"/>
                  </a:lnTo>
                  <a:lnTo>
                    <a:pt x="133751" y="263842"/>
                  </a:lnTo>
                  <a:lnTo>
                    <a:pt x="135889" y="260676"/>
                  </a:lnTo>
                  <a:lnTo>
                    <a:pt x="137667" y="251879"/>
                  </a:lnTo>
                  <a:lnTo>
                    <a:pt x="137667" y="242646"/>
                  </a:lnTo>
                  <a:close/>
                </a:path>
                <a:path w="137795" h="274955">
                  <a:moveTo>
                    <a:pt x="137667" y="36652"/>
                  </a:moveTo>
                  <a:lnTo>
                    <a:pt x="121526" y="36652"/>
                  </a:lnTo>
                  <a:lnTo>
                    <a:pt x="121526" y="232257"/>
                  </a:lnTo>
                  <a:lnTo>
                    <a:pt x="137667" y="232257"/>
                  </a:lnTo>
                  <a:lnTo>
                    <a:pt x="137667" y="36652"/>
                  </a:lnTo>
                  <a:close/>
                </a:path>
              </a:pathLst>
            </a:custGeom>
            <a:solidFill>
              <a:srgbClr val="003E6A"/>
            </a:solidFill>
          </p:spPr>
          <p:txBody>
            <a:bodyPr wrap="square" lIns="0" tIns="0" rIns="0" bIns="0" rtlCol="0"/>
            <a:lstStyle/>
            <a:p>
              <a:endParaRPr/>
            </a:p>
          </p:txBody>
        </p:sp>
        <p:sp>
          <p:nvSpPr>
            <p:cNvPr id="70" name="object 103">
              <a:extLst>
                <a:ext uri="{FF2B5EF4-FFF2-40B4-BE49-F238E27FC236}">
                  <a16:creationId xmlns:a16="http://schemas.microsoft.com/office/drawing/2014/main" id="{A5E182BA-6669-46BF-9C58-DE6A08433968}"/>
                </a:ext>
              </a:extLst>
            </p:cNvPr>
            <p:cNvSpPr/>
            <p:nvPr/>
          </p:nvSpPr>
          <p:spPr>
            <a:xfrm>
              <a:off x="8807616" y="1951558"/>
              <a:ext cx="52069" cy="33020"/>
            </a:xfrm>
            <a:custGeom>
              <a:avLst/>
              <a:gdLst/>
              <a:ahLst/>
              <a:cxnLst/>
              <a:rect l="l" t="t" r="r" b="b"/>
              <a:pathLst>
                <a:path w="52070" h="33019">
                  <a:moveTo>
                    <a:pt x="16040" y="0"/>
                  </a:moveTo>
                  <a:lnTo>
                    <a:pt x="15290" y="0"/>
                  </a:lnTo>
                  <a:lnTo>
                    <a:pt x="9321" y="1498"/>
                  </a:lnTo>
                  <a:lnTo>
                    <a:pt x="5219" y="5791"/>
                  </a:lnTo>
                  <a:lnTo>
                    <a:pt x="4102" y="11201"/>
                  </a:lnTo>
                  <a:lnTo>
                    <a:pt x="1485" y="22948"/>
                  </a:lnTo>
                  <a:lnTo>
                    <a:pt x="0" y="27978"/>
                  </a:lnTo>
                  <a:lnTo>
                    <a:pt x="3924" y="32829"/>
                  </a:lnTo>
                  <a:lnTo>
                    <a:pt x="48120" y="32829"/>
                  </a:lnTo>
                  <a:lnTo>
                    <a:pt x="51854" y="27978"/>
                  </a:lnTo>
                  <a:lnTo>
                    <a:pt x="48120" y="11201"/>
                  </a:lnTo>
                  <a:lnTo>
                    <a:pt x="46812" y="5791"/>
                  </a:lnTo>
                  <a:lnTo>
                    <a:pt x="43637" y="2616"/>
                  </a:lnTo>
                  <a:lnTo>
                    <a:pt x="22758" y="2616"/>
                  </a:lnTo>
                  <a:lnTo>
                    <a:pt x="19583" y="1866"/>
                  </a:lnTo>
                  <a:lnTo>
                    <a:pt x="16789" y="368"/>
                  </a:lnTo>
                  <a:lnTo>
                    <a:pt x="16040" y="0"/>
                  </a:lnTo>
                  <a:close/>
                </a:path>
                <a:path w="52070" h="33019">
                  <a:moveTo>
                    <a:pt x="36931" y="0"/>
                  </a:moveTo>
                  <a:lnTo>
                    <a:pt x="36195" y="0"/>
                  </a:lnTo>
                  <a:lnTo>
                    <a:pt x="32639" y="1689"/>
                  </a:lnTo>
                  <a:lnTo>
                    <a:pt x="29464" y="2616"/>
                  </a:lnTo>
                  <a:lnTo>
                    <a:pt x="43637" y="2616"/>
                  </a:lnTo>
                  <a:lnTo>
                    <a:pt x="42710" y="1689"/>
                  </a:lnTo>
                  <a:lnTo>
                    <a:pt x="37680" y="190"/>
                  </a:lnTo>
                  <a:lnTo>
                    <a:pt x="36931" y="0"/>
                  </a:lnTo>
                  <a:close/>
                </a:path>
              </a:pathLst>
            </a:custGeom>
            <a:solidFill>
              <a:srgbClr val="003E6A"/>
            </a:solidFill>
          </p:spPr>
          <p:txBody>
            <a:bodyPr wrap="square" lIns="0" tIns="0" rIns="0" bIns="0" rtlCol="0"/>
            <a:lstStyle/>
            <a:p>
              <a:endParaRPr/>
            </a:p>
          </p:txBody>
        </p:sp>
        <p:sp>
          <p:nvSpPr>
            <p:cNvPr id="71" name="object 104">
              <a:extLst>
                <a:ext uri="{FF2B5EF4-FFF2-40B4-BE49-F238E27FC236}">
                  <a16:creationId xmlns:a16="http://schemas.microsoft.com/office/drawing/2014/main" id="{7A83079C-6E1C-4D25-980E-551469B46D92}"/>
                </a:ext>
              </a:extLst>
            </p:cNvPr>
            <p:cNvSpPr/>
            <p:nvPr/>
          </p:nvSpPr>
          <p:spPr>
            <a:xfrm>
              <a:off x="8818244" y="1917241"/>
              <a:ext cx="31115" cy="31115"/>
            </a:xfrm>
            <a:custGeom>
              <a:avLst/>
              <a:gdLst/>
              <a:ahLst/>
              <a:cxnLst/>
              <a:rect l="l" t="t" r="r" b="b"/>
              <a:pathLst>
                <a:path w="31115" h="31114">
                  <a:moveTo>
                    <a:pt x="23749" y="0"/>
                  </a:moveTo>
                  <a:lnTo>
                    <a:pt x="6845" y="0"/>
                  </a:lnTo>
                  <a:lnTo>
                    <a:pt x="0" y="6845"/>
                  </a:lnTo>
                  <a:lnTo>
                    <a:pt x="0" y="23749"/>
                  </a:lnTo>
                  <a:lnTo>
                    <a:pt x="6845" y="30594"/>
                  </a:lnTo>
                  <a:lnTo>
                    <a:pt x="23749" y="30594"/>
                  </a:lnTo>
                  <a:lnTo>
                    <a:pt x="30594" y="23749"/>
                  </a:lnTo>
                  <a:lnTo>
                    <a:pt x="30594" y="6845"/>
                  </a:lnTo>
                  <a:lnTo>
                    <a:pt x="23749" y="0"/>
                  </a:lnTo>
                  <a:close/>
                </a:path>
              </a:pathLst>
            </a:custGeom>
            <a:solidFill>
              <a:srgbClr val="003E6A"/>
            </a:solidFill>
          </p:spPr>
          <p:txBody>
            <a:bodyPr wrap="square" lIns="0" tIns="0" rIns="0" bIns="0" rtlCol="0"/>
            <a:lstStyle/>
            <a:p>
              <a:endParaRPr/>
            </a:p>
          </p:txBody>
        </p:sp>
        <p:sp>
          <p:nvSpPr>
            <p:cNvPr id="72" name="object 105">
              <a:extLst>
                <a:ext uri="{FF2B5EF4-FFF2-40B4-BE49-F238E27FC236}">
                  <a16:creationId xmlns:a16="http://schemas.microsoft.com/office/drawing/2014/main" id="{15222E77-4126-4370-A821-7FA4B9C08EDE}"/>
                </a:ext>
              </a:extLst>
            </p:cNvPr>
            <p:cNvSpPr/>
            <p:nvPr/>
          </p:nvSpPr>
          <p:spPr>
            <a:xfrm>
              <a:off x="8807616" y="2034702"/>
              <a:ext cx="52069" cy="33020"/>
            </a:xfrm>
            <a:custGeom>
              <a:avLst/>
              <a:gdLst/>
              <a:ahLst/>
              <a:cxnLst/>
              <a:rect l="l" t="t" r="r" b="b"/>
              <a:pathLst>
                <a:path w="52070" h="33019">
                  <a:moveTo>
                    <a:pt x="16040" y="0"/>
                  </a:moveTo>
                  <a:lnTo>
                    <a:pt x="15290" y="0"/>
                  </a:lnTo>
                  <a:lnTo>
                    <a:pt x="9321" y="1498"/>
                  </a:lnTo>
                  <a:lnTo>
                    <a:pt x="5219" y="5791"/>
                  </a:lnTo>
                  <a:lnTo>
                    <a:pt x="4102" y="11201"/>
                  </a:lnTo>
                  <a:lnTo>
                    <a:pt x="1485" y="22948"/>
                  </a:lnTo>
                  <a:lnTo>
                    <a:pt x="0" y="27978"/>
                  </a:lnTo>
                  <a:lnTo>
                    <a:pt x="3924" y="32829"/>
                  </a:lnTo>
                  <a:lnTo>
                    <a:pt x="48120" y="32829"/>
                  </a:lnTo>
                  <a:lnTo>
                    <a:pt x="51854" y="27978"/>
                  </a:lnTo>
                  <a:lnTo>
                    <a:pt x="48120" y="11201"/>
                  </a:lnTo>
                  <a:lnTo>
                    <a:pt x="46812" y="5791"/>
                  </a:lnTo>
                  <a:lnTo>
                    <a:pt x="43637" y="2616"/>
                  </a:lnTo>
                  <a:lnTo>
                    <a:pt x="22758" y="2616"/>
                  </a:lnTo>
                  <a:lnTo>
                    <a:pt x="19583" y="1866"/>
                  </a:lnTo>
                  <a:lnTo>
                    <a:pt x="16789" y="368"/>
                  </a:lnTo>
                  <a:lnTo>
                    <a:pt x="16040" y="0"/>
                  </a:lnTo>
                  <a:close/>
                </a:path>
                <a:path w="52070" h="33019">
                  <a:moveTo>
                    <a:pt x="36931" y="0"/>
                  </a:moveTo>
                  <a:lnTo>
                    <a:pt x="36195" y="0"/>
                  </a:lnTo>
                  <a:lnTo>
                    <a:pt x="32639" y="1689"/>
                  </a:lnTo>
                  <a:lnTo>
                    <a:pt x="29464" y="2616"/>
                  </a:lnTo>
                  <a:lnTo>
                    <a:pt x="43637" y="2616"/>
                  </a:lnTo>
                  <a:lnTo>
                    <a:pt x="42710" y="1689"/>
                  </a:lnTo>
                  <a:lnTo>
                    <a:pt x="37680" y="190"/>
                  </a:lnTo>
                  <a:lnTo>
                    <a:pt x="36931" y="0"/>
                  </a:lnTo>
                  <a:close/>
                </a:path>
              </a:pathLst>
            </a:custGeom>
            <a:solidFill>
              <a:srgbClr val="003E6A"/>
            </a:solidFill>
          </p:spPr>
          <p:txBody>
            <a:bodyPr wrap="square" lIns="0" tIns="0" rIns="0" bIns="0" rtlCol="0"/>
            <a:lstStyle/>
            <a:p>
              <a:endParaRPr/>
            </a:p>
          </p:txBody>
        </p:sp>
        <p:sp>
          <p:nvSpPr>
            <p:cNvPr id="73" name="object 106">
              <a:extLst>
                <a:ext uri="{FF2B5EF4-FFF2-40B4-BE49-F238E27FC236}">
                  <a16:creationId xmlns:a16="http://schemas.microsoft.com/office/drawing/2014/main" id="{0ECFE109-DB59-4BCA-8D3C-31354E508539}"/>
                </a:ext>
              </a:extLst>
            </p:cNvPr>
            <p:cNvSpPr/>
            <p:nvPr/>
          </p:nvSpPr>
          <p:spPr>
            <a:xfrm>
              <a:off x="8818244" y="2000385"/>
              <a:ext cx="31115" cy="31115"/>
            </a:xfrm>
            <a:custGeom>
              <a:avLst/>
              <a:gdLst/>
              <a:ahLst/>
              <a:cxnLst/>
              <a:rect l="l" t="t" r="r" b="b"/>
              <a:pathLst>
                <a:path w="31115" h="31114">
                  <a:moveTo>
                    <a:pt x="23749" y="0"/>
                  </a:moveTo>
                  <a:lnTo>
                    <a:pt x="6845" y="0"/>
                  </a:lnTo>
                  <a:lnTo>
                    <a:pt x="0" y="6845"/>
                  </a:lnTo>
                  <a:lnTo>
                    <a:pt x="0" y="23736"/>
                  </a:lnTo>
                  <a:lnTo>
                    <a:pt x="6845" y="30594"/>
                  </a:lnTo>
                  <a:lnTo>
                    <a:pt x="23749" y="30594"/>
                  </a:lnTo>
                  <a:lnTo>
                    <a:pt x="30594" y="23736"/>
                  </a:lnTo>
                  <a:lnTo>
                    <a:pt x="30594" y="6845"/>
                  </a:lnTo>
                  <a:lnTo>
                    <a:pt x="23749" y="0"/>
                  </a:lnTo>
                  <a:close/>
                </a:path>
              </a:pathLst>
            </a:custGeom>
            <a:solidFill>
              <a:srgbClr val="003E6A"/>
            </a:solidFill>
          </p:spPr>
          <p:txBody>
            <a:bodyPr wrap="square" lIns="0" tIns="0" rIns="0" bIns="0" rtlCol="0"/>
            <a:lstStyle/>
            <a:p>
              <a:endParaRPr/>
            </a:p>
          </p:txBody>
        </p:sp>
        <p:sp>
          <p:nvSpPr>
            <p:cNvPr id="74" name="object 107">
              <a:extLst>
                <a:ext uri="{FF2B5EF4-FFF2-40B4-BE49-F238E27FC236}">
                  <a16:creationId xmlns:a16="http://schemas.microsoft.com/office/drawing/2014/main" id="{1E4E1551-BB31-4461-B8F5-FC428C53D8E0}"/>
                </a:ext>
              </a:extLst>
            </p:cNvPr>
            <p:cNvSpPr/>
            <p:nvPr/>
          </p:nvSpPr>
          <p:spPr>
            <a:xfrm>
              <a:off x="8764906" y="1856189"/>
              <a:ext cx="137795" cy="274955"/>
            </a:xfrm>
            <a:custGeom>
              <a:avLst/>
              <a:gdLst/>
              <a:ahLst/>
              <a:cxnLst/>
              <a:rect l="l" t="t" r="r" b="b"/>
              <a:pathLst>
                <a:path w="137795" h="274955">
                  <a:moveTo>
                    <a:pt x="115049" y="0"/>
                  </a:moveTo>
                  <a:lnTo>
                    <a:pt x="22605" y="0"/>
                  </a:lnTo>
                  <a:lnTo>
                    <a:pt x="13801" y="1778"/>
                  </a:lnTo>
                  <a:lnTo>
                    <a:pt x="6616" y="6627"/>
                  </a:lnTo>
                  <a:lnTo>
                    <a:pt x="1774" y="13817"/>
                  </a:lnTo>
                  <a:lnTo>
                    <a:pt x="0" y="22618"/>
                  </a:lnTo>
                  <a:lnTo>
                    <a:pt x="0" y="251879"/>
                  </a:lnTo>
                  <a:lnTo>
                    <a:pt x="1774" y="260678"/>
                  </a:lnTo>
                  <a:lnTo>
                    <a:pt x="6616" y="267863"/>
                  </a:lnTo>
                  <a:lnTo>
                    <a:pt x="13801" y="272708"/>
                  </a:lnTo>
                  <a:lnTo>
                    <a:pt x="22605" y="274485"/>
                  </a:lnTo>
                  <a:lnTo>
                    <a:pt x="115049" y="274485"/>
                  </a:lnTo>
                  <a:lnTo>
                    <a:pt x="123850" y="272708"/>
                  </a:lnTo>
                  <a:lnTo>
                    <a:pt x="131040" y="267863"/>
                  </a:lnTo>
                  <a:lnTo>
                    <a:pt x="133745" y="263855"/>
                  </a:lnTo>
                  <a:lnTo>
                    <a:pt x="62979" y="263855"/>
                  </a:lnTo>
                  <a:lnTo>
                    <a:pt x="58242" y="259105"/>
                  </a:lnTo>
                  <a:lnTo>
                    <a:pt x="58242" y="247396"/>
                  </a:lnTo>
                  <a:lnTo>
                    <a:pt x="62979" y="242658"/>
                  </a:lnTo>
                  <a:lnTo>
                    <a:pt x="137667" y="242658"/>
                  </a:lnTo>
                  <a:lnTo>
                    <a:pt x="137667" y="232270"/>
                  </a:lnTo>
                  <a:lnTo>
                    <a:pt x="15989" y="232270"/>
                  </a:lnTo>
                  <a:lnTo>
                    <a:pt x="15989" y="36652"/>
                  </a:lnTo>
                  <a:lnTo>
                    <a:pt x="137667" y="36652"/>
                  </a:lnTo>
                  <a:lnTo>
                    <a:pt x="137667" y="22618"/>
                  </a:lnTo>
                  <a:lnTo>
                    <a:pt x="135892" y="13812"/>
                  </a:lnTo>
                  <a:lnTo>
                    <a:pt x="131049" y="6623"/>
                  </a:lnTo>
                  <a:lnTo>
                    <a:pt x="123860" y="1776"/>
                  </a:lnTo>
                  <a:lnTo>
                    <a:pt x="115049" y="0"/>
                  </a:lnTo>
                  <a:close/>
                </a:path>
                <a:path w="137795" h="274955">
                  <a:moveTo>
                    <a:pt x="137667" y="242658"/>
                  </a:moveTo>
                  <a:lnTo>
                    <a:pt x="74688" y="242658"/>
                  </a:lnTo>
                  <a:lnTo>
                    <a:pt x="79451" y="247396"/>
                  </a:lnTo>
                  <a:lnTo>
                    <a:pt x="79451" y="259105"/>
                  </a:lnTo>
                  <a:lnTo>
                    <a:pt x="74688" y="263855"/>
                  </a:lnTo>
                  <a:lnTo>
                    <a:pt x="133745" y="263855"/>
                  </a:lnTo>
                  <a:lnTo>
                    <a:pt x="135889" y="260678"/>
                  </a:lnTo>
                  <a:lnTo>
                    <a:pt x="137667" y="251879"/>
                  </a:lnTo>
                  <a:lnTo>
                    <a:pt x="137667" y="242658"/>
                  </a:lnTo>
                  <a:close/>
                </a:path>
                <a:path w="137795" h="274955">
                  <a:moveTo>
                    <a:pt x="137667" y="36652"/>
                  </a:moveTo>
                  <a:lnTo>
                    <a:pt x="121526" y="36652"/>
                  </a:lnTo>
                  <a:lnTo>
                    <a:pt x="121526" y="232270"/>
                  </a:lnTo>
                  <a:lnTo>
                    <a:pt x="137667" y="232270"/>
                  </a:lnTo>
                  <a:lnTo>
                    <a:pt x="137667" y="36652"/>
                  </a:lnTo>
                  <a:close/>
                </a:path>
              </a:pathLst>
            </a:custGeom>
            <a:solidFill>
              <a:srgbClr val="003E6A"/>
            </a:solidFill>
          </p:spPr>
          <p:txBody>
            <a:bodyPr wrap="square" lIns="0" tIns="0" rIns="0" bIns="0" rtlCol="0"/>
            <a:lstStyle/>
            <a:p>
              <a:endParaRPr/>
            </a:p>
          </p:txBody>
        </p:sp>
        <p:sp>
          <p:nvSpPr>
            <p:cNvPr id="75" name="object 108">
              <a:extLst>
                <a:ext uri="{FF2B5EF4-FFF2-40B4-BE49-F238E27FC236}">
                  <a16:creationId xmlns:a16="http://schemas.microsoft.com/office/drawing/2014/main" id="{56234CA5-3001-4D69-A667-F4F7CF64BD5D}"/>
                </a:ext>
              </a:extLst>
            </p:cNvPr>
            <p:cNvSpPr txBox="1"/>
            <p:nvPr/>
          </p:nvSpPr>
          <p:spPr>
            <a:xfrm>
              <a:off x="11036039" y="3429610"/>
              <a:ext cx="448309"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Mobile</a:t>
              </a:r>
              <a:r>
                <a:rPr sz="600" spc="-65" dirty="0">
                  <a:solidFill>
                    <a:srgbClr val="003E6A"/>
                  </a:solidFill>
                  <a:latin typeface="Sofia Pro Regular"/>
                  <a:cs typeface="Sofia Pro Regular"/>
                </a:rPr>
                <a:t> </a:t>
              </a:r>
              <a:r>
                <a:rPr sz="600" spc="20" dirty="0">
                  <a:solidFill>
                    <a:srgbClr val="003E6A"/>
                  </a:solidFill>
                  <a:latin typeface="Sofia Pro Regular"/>
                  <a:cs typeface="Sofia Pro Regular"/>
                </a:rPr>
                <a:t>App</a:t>
              </a:r>
              <a:endParaRPr sz="600">
                <a:latin typeface="Sofia Pro Regular"/>
                <a:cs typeface="Sofia Pro Regular"/>
              </a:endParaRPr>
            </a:p>
          </p:txBody>
        </p:sp>
        <p:sp>
          <p:nvSpPr>
            <p:cNvPr id="76" name="object 109">
              <a:extLst>
                <a:ext uri="{FF2B5EF4-FFF2-40B4-BE49-F238E27FC236}">
                  <a16:creationId xmlns:a16="http://schemas.microsoft.com/office/drawing/2014/main" id="{05E58CC4-29D2-44B3-B02D-A9565CD817AA}"/>
                </a:ext>
              </a:extLst>
            </p:cNvPr>
            <p:cNvSpPr/>
            <p:nvPr/>
          </p:nvSpPr>
          <p:spPr>
            <a:xfrm>
              <a:off x="11211891" y="3228701"/>
              <a:ext cx="96139" cy="191668"/>
            </a:xfrm>
            <a:prstGeom prst="rect">
              <a:avLst/>
            </a:prstGeom>
            <a:blipFill>
              <a:blip r:embed="rId18" cstate="print"/>
              <a:stretch>
                <a:fillRect/>
              </a:stretch>
            </a:blipFill>
          </p:spPr>
          <p:txBody>
            <a:bodyPr wrap="square" lIns="0" tIns="0" rIns="0" bIns="0" rtlCol="0"/>
            <a:lstStyle/>
            <a:p>
              <a:endParaRPr/>
            </a:p>
          </p:txBody>
        </p:sp>
        <p:sp>
          <p:nvSpPr>
            <p:cNvPr id="77" name="object 110">
              <a:extLst>
                <a:ext uri="{FF2B5EF4-FFF2-40B4-BE49-F238E27FC236}">
                  <a16:creationId xmlns:a16="http://schemas.microsoft.com/office/drawing/2014/main" id="{419F2EFC-9EEF-4DD2-86E3-D359501F5745}"/>
                </a:ext>
              </a:extLst>
            </p:cNvPr>
            <p:cNvSpPr txBox="1"/>
            <p:nvPr/>
          </p:nvSpPr>
          <p:spPr>
            <a:xfrm>
              <a:off x="10969674" y="4032898"/>
              <a:ext cx="581025" cy="121920"/>
            </a:xfrm>
            <a:prstGeom prst="rect">
              <a:avLst/>
            </a:prstGeom>
          </p:spPr>
          <p:txBody>
            <a:bodyPr vert="horz" wrap="square" lIns="0" tIns="16510" rIns="0" bIns="0" rtlCol="0">
              <a:spAutoFit/>
            </a:bodyPr>
            <a:lstStyle/>
            <a:p>
              <a:pPr marL="12700">
                <a:lnSpc>
                  <a:spcPct val="100000"/>
                </a:lnSpc>
                <a:spcBef>
                  <a:spcPts val="130"/>
                </a:spcBef>
              </a:pPr>
              <a:r>
                <a:rPr sz="600" spc="20" dirty="0">
                  <a:solidFill>
                    <a:srgbClr val="003E6A"/>
                  </a:solidFill>
                  <a:latin typeface="Sofia Pro Regular"/>
                  <a:cs typeface="Sofia Pro Regular"/>
                </a:rPr>
                <a:t>Member</a:t>
              </a:r>
              <a:r>
                <a:rPr sz="600" spc="-60" dirty="0">
                  <a:solidFill>
                    <a:srgbClr val="003E6A"/>
                  </a:solidFill>
                  <a:latin typeface="Sofia Pro Regular"/>
                  <a:cs typeface="Sofia Pro Regular"/>
                </a:rPr>
                <a:t> </a:t>
              </a:r>
              <a:r>
                <a:rPr sz="600" spc="10" dirty="0">
                  <a:solidFill>
                    <a:srgbClr val="003E6A"/>
                  </a:solidFill>
                  <a:latin typeface="Sofia Pro Regular"/>
                  <a:cs typeface="Sofia Pro Regular"/>
                </a:rPr>
                <a:t>Portal</a:t>
              </a:r>
              <a:endParaRPr sz="600">
                <a:latin typeface="Sofia Pro Regular"/>
                <a:cs typeface="Sofia Pro Regular"/>
              </a:endParaRPr>
            </a:p>
          </p:txBody>
        </p:sp>
        <p:sp>
          <p:nvSpPr>
            <p:cNvPr id="78" name="object 111">
              <a:extLst>
                <a:ext uri="{FF2B5EF4-FFF2-40B4-BE49-F238E27FC236}">
                  <a16:creationId xmlns:a16="http://schemas.microsoft.com/office/drawing/2014/main" id="{0650A7DF-0E5E-4F1B-A6D7-4D0928984AA9}"/>
                </a:ext>
              </a:extLst>
            </p:cNvPr>
            <p:cNvSpPr/>
            <p:nvPr/>
          </p:nvSpPr>
          <p:spPr>
            <a:xfrm>
              <a:off x="11073880" y="3651472"/>
              <a:ext cx="372745" cy="305435"/>
            </a:xfrm>
            <a:custGeom>
              <a:avLst/>
              <a:gdLst/>
              <a:ahLst/>
              <a:cxnLst/>
              <a:rect l="l" t="t" r="r" b="b"/>
              <a:pathLst>
                <a:path w="372745" h="305435">
                  <a:moveTo>
                    <a:pt x="365213" y="0"/>
                  </a:moveTo>
                  <a:lnTo>
                    <a:pt x="6959" y="0"/>
                  </a:lnTo>
                  <a:lnTo>
                    <a:pt x="0" y="6578"/>
                  </a:lnTo>
                  <a:lnTo>
                    <a:pt x="0" y="298437"/>
                  </a:lnTo>
                  <a:lnTo>
                    <a:pt x="6591" y="305384"/>
                  </a:lnTo>
                  <a:lnTo>
                    <a:pt x="365213" y="305384"/>
                  </a:lnTo>
                  <a:lnTo>
                    <a:pt x="372173" y="298831"/>
                  </a:lnTo>
                  <a:lnTo>
                    <a:pt x="372173" y="290334"/>
                  </a:lnTo>
                  <a:lnTo>
                    <a:pt x="181825" y="290334"/>
                  </a:lnTo>
                  <a:lnTo>
                    <a:pt x="174891" y="283730"/>
                  </a:lnTo>
                  <a:lnTo>
                    <a:pt x="174891" y="267144"/>
                  </a:lnTo>
                  <a:lnTo>
                    <a:pt x="181457" y="260210"/>
                  </a:lnTo>
                  <a:lnTo>
                    <a:pt x="372173" y="260210"/>
                  </a:lnTo>
                  <a:lnTo>
                    <a:pt x="372173" y="245541"/>
                  </a:lnTo>
                  <a:lnTo>
                    <a:pt x="23837" y="245541"/>
                  </a:lnTo>
                  <a:lnTo>
                    <a:pt x="23837" y="28092"/>
                  </a:lnTo>
                  <a:lnTo>
                    <a:pt x="27355" y="25031"/>
                  </a:lnTo>
                  <a:lnTo>
                    <a:pt x="372173" y="25031"/>
                  </a:lnTo>
                  <a:lnTo>
                    <a:pt x="372173" y="6934"/>
                  </a:lnTo>
                  <a:lnTo>
                    <a:pt x="365213" y="0"/>
                  </a:lnTo>
                  <a:close/>
                </a:path>
                <a:path w="372745" h="305435">
                  <a:moveTo>
                    <a:pt x="372173" y="260210"/>
                  </a:moveTo>
                  <a:lnTo>
                    <a:pt x="198056" y="260210"/>
                  </a:lnTo>
                  <a:lnTo>
                    <a:pt x="204990" y="266776"/>
                  </a:lnTo>
                  <a:lnTo>
                    <a:pt x="204990" y="275234"/>
                  </a:lnTo>
                  <a:lnTo>
                    <a:pt x="204609" y="283362"/>
                  </a:lnTo>
                  <a:lnTo>
                    <a:pt x="198056" y="290334"/>
                  </a:lnTo>
                  <a:lnTo>
                    <a:pt x="372173" y="290334"/>
                  </a:lnTo>
                  <a:lnTo>
                    <a:pt x="372173" y="260210"/>
                  </a:lnTo>
                  <a:close/>
                </a:path>
                <a:path w="372745" h="305435">
                  <a:moveTo>
                    <a:pt x="372173" y="25031"/>
                  </a:moveTo>
                  <a:lnTo>
                    <a:pt x="344665" y="25031"/>
                  </a:lnTo>
                  <a:lnTo>
                    <a:pt x="347751" y="28486"/>
                  </a:lnTo>
                  <a:lnTo>
                    <a:pt x="347751" y="245541"/>
                  </a:lnTo>
                  <a:lnTo>
                    <a:pt x="372173" y="245541"/>
                  </a:lnTo>
                  <a:lnTo>
                    <a:pt x="372173" y="25031"/>
                  </a:lnTo>
                  <a:close/>
                </a:path>
              </a:pathLst>
            </a:custGeom>
            <a:solidFill>
              <a:srgbClr val="003E6A"/>
            </a:solidFill>
          </p:spPr>
          <p:txBody>
            <a:bodyPr wrap="square" lIns="0" tIns="0" rIns="0" bIns="0" rtlCol="0"/>
            <a:lstStyle/>
            <a:p>
              <a:endParaRPr/>
            </a:p>
          </p:txBody>
        </p:sp>
        <p:sp>
          <p:nvSpPr>
            <p:cNvPr id="79" name="object 112">
              <a:extLst>
                <a:ext uri="{FF2B5EF4-FFF2-40B4-BE49-F238E27FC236}">
                  <a16:creationId xmlns:a16="http://schemas.microsoft.com/office/drawing/2014/main" id="{766952B5-DB09-4C42-87D7-0FC0F4594B4F}"/>
                </a:ext>
              </a:extLst>
            </p:cNvPr>
            <p:cNvSpPr/>
            <p:nvPr/>
          </p:nvSpPr>
          <p:spPr>
            <a:xfrm>
              <a:off x="11159181" y="3971513"/>
              <a:ext cx="201295" cy="52705"/>
            </a:xfrm>
            <a:custGeom>
              <a:avLst/>
              <a:gdLst/>
              <a:ahLst/>
              <a:cxnLst/>
              <a:rect l="l" t="t" r="r" b="b"/>
              <a:pathLst>
                <a:path w="201295" h="52704">
                  <a:moveTo>
                    <a:pt x="194602" y="29717"/>
                  </a:moveTo>
                  <a:lnTo>
                    <a:pt x="6921" y="29717"/>
                  </a:lnTo>
                  <a:lnTo>
                    <a:pt x="0" y="32829"/>
                  </a:lnTo>
                  <a:lnTo>
                    <a:pt x="0" y="52146"/>
                  </a:lnTo>
                  <a:lnTo>
                    <a:pt x="200774" y="52146"/>
                  </a:lnTo>
                  <a:lnTo>
                    <a:pt x="200774" y="40932"/>
                  </a:lnTo>
                  <a:lnTo>
                    <a:pt x="201142" y="32435"/>
                  </a:lnTo>
                  <a:lnTo>
                    <a:pt x="194602" y="29717"/>
                  </a:lnTo>
                  <a:close/>
                </a:path>
                <a:path w="201295" h="52704">
                  <a:moveTo>
                    <a:pt x="149047" y="0"/>
                  </a:moveTo>
                  <a:lnTo>
                    <a:pt x="52489" y="0"/>
                  </a:lnTo>
                  <a:lnTo>
                    <a:pt x="52489" y="7340"/>
                  </a:lnTo>
                  <a:lnTo>
                    <a:pt x="50734" y="16050"/>
                  </a:lnTo>
                  <a:lnTo>
                    <a:pt x="45945" y="23163"/>
                  </a:lnTo>
                  <a:lnTo>
                    <a:pt x="38837" y="27959"/>
                  </a:lnTo>
                  <a:lnTo>
                    <a:pt x="30124" y="29717"/>
                  </a:lnTo>
                  <a:lnTo>
                    <a:pt x="171437" y="29717"/>
                  </a:lnTo>
                  <a:lnTo>
                    <a:pt x="162720" y="27959"/>
                  </a:lnTo>
                  <a:lnTo>
                    <a:pt x="155603" y="23163"/>
                  </a:lnTo>
                  <a:lnTo>
                    <a:pt x="150806" y="16050"/>
                  </a:lnTo>
                  <a:lnTo>
                    <a:pt x="149047" y="7340"/>
                  </a:lnTo>
                  <a:lnTo>
                    <a:pt x="149047" y="0"/>
                  </a:lnTo>
                  <a:close/>
                </a:path>
              </a:pathLst>
            </a:custGeom>
            <a:solidFill>
              <a:srgbClr val="003E6A"/>
            </a:solidFill>
          </p:spPr>
          <p:txBody>
            <a:bodyPr wrap="square" lIns="0" tIns="0" rIns="0" bIns="0" rtlCol="0"/>
            <a:lstStyle/>
            <a:p>
              <a:endParaRPr/>
            </a:p>
          </p:txBody>
        </p:sp>
        <p:sp>
          <p:nvSpPr>
            <p:cNvPr id="80" name="object 113">
              <a:extLst>
                <a:ext uri="{FF2B5EF4-FFF2-40B4-BE49-F238E27FC236}">
                  <a16:creationId xmlns:a16="http://schemas.microsoft.com/office/drawing/2014/main" id="{054D94AF-79B1-49EE-BA28-31C1DF080387}"/>
                </a:ext>
              </a:extLst>
            </p:cNvPr>
            <p:cNvSpPr/>
            <p:nvPr/>
          </p:nvSpPr>
          <p:spPr>
            <a:xfrm>
              <a:off x="11114294" y="3750366"/>
              <a:ext cx="42545" cy="7620"/>
            </a:xfrm>
            <a:custGeom>
              <a:avLst/>
              <a:gdLst/>
              <a:ahLst/>
              <a:cxnLst/>
              <a:rect l="l" t="t" r="r" b="b"/>
              <a:pathLst>
                <a:path w="42545" h="7620">
                  <a:moveTo>
                    <a:pt x="40754" y="0"/>
                  </a:moveTo>
                  <a:lnTo>
                    <a:pt x="1562" y="0"/>
                  </a:lnTo>
                  <a:lnTo>
                    <a:pt x="0" y="1562"/>
                  </a:lnTo>
                  <a:lnTo>
                    <a:pt x="0" y="5473"/>
                  </a:lnTo>
                  <a:lnTo>
                    <a:pt x="1562" y="7035"/>
                  </a:lnTo>
                  <a:lnTo>
                    <a:pt x="40754" y="7035"/>
                  </a:lnTo>
                  <a:lnTo>
                    <a:pt x="42316" y="5473"/>
                  </a:lnTo>
                  <a:lnTo>
                    <a:pt x="42316" y="1562"/>
                  </a:lnTo>
                  <a:lnTo>
                    <a:pt x="40754" y="0"/>
                  </a:lnTo>
                  <a:close/>
                </a:path>
              </a:pathLst>
            </a:custGeom>
            <a:solidFill>
              <a:srgbClr val="003E6A"/>
            </a:solidFill>
          </p:spPr>
          <p:txBody>
            <a:bodyPr wrap="square" lIns="0" tIns="0" rIns="0" bIns="0" rtlCol="0"/>
            <a:lstStyle/>
            <a:p>
              <a:endParaRPr/>
            </a:p>
          </p:txBody>
        </p:sp>
        <p:sp>
          <p:nvSpPr>
            <p:cNvPr id="81" name="object 114">
              <a:extLst>
                <a:ext uri="{FF2B5EF4-FFF2-40B4-BE49-F238E27FC236}">
                  <a16:creationId xmlns:a16="http://schemas.microsoft.com/office/drawing/2014/main" id="{49D1069C-BF25-431D-B072-093AFC9C5A96}"/>
                </a:ext>
              </a:extLst>
            </p:cNvPr>
            <p:cNvSpPr/>
            <p:nvPr/>
          </p:nvSpPr>
          <p:spPr>
            <a:xfrm>
              <a:off x="11114294" y="3766774"/>
              <a:ext cx="42545" cy="7620"/>
            </a:xfrm>
            <a:custGeom>
              <a:avLst/>
              <a:gdLst/>
              <a:ahLst/>
              <a:cxnLst/>
              <a:rect l="l" t="t" r="r" b="b"/>
              <a:pathLst>
                <a:path w="42545" h="7620">
                  <a:moveTo>
                    <a:pt x="40754" y="0"/>
                  </a:moveTo>
                  <a:lnTo>
                    <a:pt x="1562" y="0"/>
                  </a:lnTo>
                  <a:lnTo>
                    <a:pt x="0" y="1562"/>
                  </a:lnTo>
                  <a:lnTo>
                    <a:pt x="0" y="5473"/>
                  </a:lnTo>
                  <a:lnTo>
                    <a:pt x="1562" y="7035"/>
                  </a:lnTo>
                  <a:lnTo>
                    <a:pt x="40754" y="7035"/>
                  </a:lnTo>
                  <a:lnTo>
                    <a:pt x="42316" y="5473"/>
                  </a:lnTo>
                  <a:lnTo>
                    <a:pt x="42316" y="1562"/>
                  </a:lnTo>
                  <a:lnTo>
                    <a:pt x="40754" y="0"/>
                  </a:lnTo>
                  <a:close/>
                </a:path>
              </a:pathLst>
            </a:custGeom>
            <a:solidFill>
              <a:srgbClr val="003E6A"/>
            </a:solidFill>
          </p:spPr>
          <p:txBody>
            <a:bodyPr wrap="square" lIns="0" tIns="0" rIns="0" bIns="0" rtlCol="0"/>
            <a:lstStyle/>
            <a:p>
              <a:endParaRPr/>
            </a:p>
          </p:txBody>
        </p:sp>
        <p:sp>
          <p:nvSpPr>
            <p:cNvPr id="82" name="object 115">
              <a:extLst>
                <a:ext uri="{FF2B5EF4-FFF2-40B4-BE49-F238E27FC236}">
                  <a16:creationId xmlns:a16="http://schemas.microsoft.com/office/drawing/2014/main" id="{57E33256-515F-4D4B-A955-BBD52D56C4AD}"/>
                </a:ext>
              </a:extLst>
            </p:cNvPr>
            <p:cNvSpPr/>
            <p:nvPr/>
          </p:nvSpPr>
          <p:spPr>
            <a:xfrm>
              <a:off x="11114294" y="3783318"/>
              <a:ext cx="42545" cy="7620"/>
            </a:xfrm>
            <a:custGeom>
              <a:avLst/>
              <a:gdLst/>
              <a:ahLst/>
              <a:cxnLst/>
              <a:rect l="l" t="t" r="r" b="b"/>
              <a:pathLst>
                <a:path w="42545" h="7620">
                  <a:moveTo>
                    <a:pt x="40754" y="0"/>
                  </a:moveTo>
                  <a:lnTo>
                    <a:pt x="1562" y="0"/>
                  </a:lnTo>
                  <a:lnTo>
                    <a:pt x="0" y="1562"/>
                  </a:lnTo>
                  <a:lnTo>
                    <a:pt x="0" y="5473"/>
                  </a:lnTo>
                  <a:lnTo>
                    <a:pt x="1562" y="7035"/>
                  </a:lnTo>
                  <a:lnTo>
                    <a:pt x="40754" y="7035"/>
                  </a:lnTo>
                  <a:lnTo>
                    <a:pt x="42316" y="5473"/>
                  </a:lnTo>
                  <a:lnTo>
                    <a:pt x="42316" y="1562"/>
                  </a:lnTo>
                  <a:lnTo>
                    <a:pt x="40754" y="0"/>
                  </a:lnTo>
                  <a:close/>
                </a:path>
              </a:pathLst>
            </a:custGeom>
            <a:solidFill>
              <a:srgbClr val="003E6A"/>
            </a:solidFill>
          </p:spPr>
          <p:txBody>
            <a:bodyPr wrap="square" lIns="0" tIns="0" rIns="0" bIns="0" rtlCol="0"/>
            <a:lstStyle/>
            <a:p>
              <a:endParaRPr/>
            </a:p>
          </p:txBody>
        </p:sp>
        <p:sp>
          <p:nvSpPr>
            <p:cNvPr id="83" name="object 116">
              <a:extLst>
                <a:ext uri="{FF2B5EF4-FFF2-40B4-BE49-F238E27FC236}">
                  <a16:creationId xmlns:a16="http://schemas.microsoft.com/office/drawing/2014/main" id="{F9E60105-617B-44CA-B06F-FBB895C96ACB}"/>
                </a:ext>
              </a:extLst>
            </p:cNvPr>
            <p:cNvSpPr/>
            <p:nvPr/>
          </p:nvSpPr>
          <p:spPr>
            <a:xfrm>
              <a:off x="11117256" y="3714944"/>
              <a:ext cx="36830" cy="23495"/>
            </a:xfrm>
            <a:custGeom>
              <a:avLst/>
              <a:gdLst/>
              <a:ahLst/>
              <a:cxnLst/>
              <a:rect l="l" t="t" r="r" b="b"/>
              <a:pathLst>
                <a:path w="36829" h="23495">
                  <a:moveTo>
                    <a:pt x="11201" y="0"/>
                  </a:moveTo>
                  <a:lnTo>
                    <a:pt x="10680" y="0"/>
                  </a:lnTo>
                  <a:lnTo>
                    <a:pt x="6515" y="1041"/>
                  </a:lnTo>
                  <a:lnTo>
                    <a:pt x="3644" y="4051"/>
                  </a:lnTo>
                  <a:lnTo>
                    <a:pt x="2857" y="7823"/>
                  </a:lnTo>
                  <a:lnTo>
                    <a:pt x="1041" y="16027"/>
                  </a:lnTo>
                  <a:lnTo>
                    <a:pt x="0" y="19532"/>
                  </a:lnTo>
                  <a:lnTo>
                    <a:pt x="2743" y="22923"/>
                  </a:lnTo>
                  <a:lnTo>
                    <a:pt x="33604" y="22923"/>
                  </a:lnTo>
                  <a:lnTo>
                    <a:pt x="36207" y="19532"/>
                  </a:lnTo>
                  <a:lnTo>
                    <a:pt x="33604" y="7823"/>
                  </a:lnTo>
                  <a:lnTo>
                    <a:pt x="32689" y="4051"/>
                  </a:lnTo>
                  <a:lnTo>
                    <a:pt x="30467" y="1828"/>
                  </a:lnTo>
                  <a:lnTo>
                    <a:pt x="15887" y="1828"/>
                  </a:lnTo>
                  <a:lnTo>
                    <a:pt x="13677" y="1308"/>
                  </a:lnTo>
                  <a:lnTo>
                    <a:pt x="11201" y="0"/>
                  </a:lnTo>
                  <a:close/>
                </a:path>
                <a:path w="36829" h="23495">
                  <a:moveTo>
                    <a:pt x="25780" y="0"/>
                  </a:moveTo>
                  <a:lnTo>
                    <a:pt x="25260" y="0"/>
                  </a:lnTo>
                  <a:lnTo>
                    <a:pt x="24739" y="266"/>
                  </a:lnTo>
                  <a:lnTo>
                    <a:pt x="22796" y="1181"/>
                  </a:lnTo>
                  <a:lnTo>
                    <a:pt x="20573" y="1828"/>
                  </a:lnTo>
                  <a:lnTo>
                    <a:pt x="30467" y="1828"/>
                  </a:lnTo>
                  <a:lnTo>
                    <a:pt x="29819" y="1181"/>
                  </a:lnTo>
                  <a:lnTo>
                    <a:pt x="25780" y="0"/>
                  </a:lnTo>
                  <a:close/>
                </a:path>
              </a:pathLst>
            </a:custGeom>
            <a:solidFill>
              <a:srgbClr val="003E6A"/>
            </a:solidFill>
          </p:spPr>
          <p:txBody>
            <a:bodyPr wrap="square" lIns="0" tIns="0" rIns="0" bIns="0" rtlCol="0"/>
            <a:lstStyle/>
            <a:p>
              <a:endParaRPr/>
            </a:p>
          </p:txBody>
        </p:sp>
        <p:sp>
          <p:nvSpPr>
            <p:cNvPr id="84" name="object 117">
              <a:extLst>
                <a:ext uri="{FF2B5EF4-FFF2-40B4-BE49-F238E27FC236}">
                  <a16:creationId xmlns:a16="http://schemas.microsoft.com/office/drawing/2014/main" id="{45121A48-8776-4092-B9DF-0EC5A1BBC82B}"/>
                </a:ext>
              </a:extLst>
            </p:cNvPr>
            <p:cNvSpPr/>
            <p:nvPr/>
          </p:nvSpPr>
          <p:spPr>
            <a:xfrm>
              <a:off x="11124680" y="3690987"/>
              <a:ext cx="21590" cy="21590"/>
            </a:xfrm>
            <a:custGeom>
              <a:avLst/>
              <a:gdLst/>
              <a:ahLst/>
              <a:cxnLst/>
              <a:rect l="l" t="t" r="r" b="b"/>
              <a:pathLst>
                <a:path w="21590" h="21589">
                  <a:moveTo>
                    <a:pt x="16573" y="0"/>
                  </a:moveTo>
                  <a:lnTo>
                    <a:pt x="4775" y="0"/>
                  </a:lnTo>
                  <a:lnTo>
                    <a:pt x="0" y="4787"/>
                  </a:lnTo>
                  <a:lnTo>
                    <a:pt x="0" y="16586"/>
                  </a:lnTo>
                  <a:lnTo>
                    <a:pt x="4775" y="21361"/>
                  </a:lnTo>
                  <a:lnTo>
                    <a:pt x="16573" y="21361"/>
                  </a:lnTo>
                  <a:lnTo>
                    <a:pt x="21361" y="16586"/>
                  </a:lnTo>
                  <a:lnTo>
                    <a:pt x="21361" y="4787"/>
                  </a:lnTo>
                  <a:lnTo>
                    <a:pt x="16573" y="0"/>
                  </a:lnTo>
                  <a:close/>
                </a:path>
              </a:pathLst>
            </a:custGeom>
            <a:solidFill>
              <a:srgbClr val="003E6A"/>
            </a:solidFill>
          </p:spPr>
          <p:txBody>
            <a:bodyPr wrap="square" lIns="0" tIns="0" rIns="0" bIns="0" rtlCol="0"/>
            <a:lstStyle/>
            <a:p>
              <a:endParaRPr/>
            </a:p>
          </p:txBody>
        </p:sp>
        <p:sp>
          <p:nvSpPr>
            <p:cNvPr id="85" name="object 118">
              <a:extLst>
                <a:ext uri="{FF2B5EF4-FFF2-40B4-BE49-F238E27FC236}">
                  <a16:creationId xmlns:a16="http://schemas.microsoft.com/office/drawing/2014/main" id="{579C4888-5415-4665-87E1-815C87A52AE2}"/>
                </a:ext>
              </a:extLst>
            </p:cNvPr>
            <p:cNvSpPr/>
            <p:nvPr/>
          </p:nvSpPr>
          <p:spPr>
            <a:xfrm>
              <a:off x="11114754" y="3801676"/>
              <a:ext cx="41910" cy="81280"/>
            </a:xfrm>
            <a:custGeom>
              <a:avLst/>
              <a:gdLst/>
              <a:ahLst/>
              <a:cxnLst/>
              <a:rect l="l" t="t" r="r" b="b"/>
              <a:pathLst>
                <a:path w="41909" h="81279">
                  <a:moveTo>
                    <a:pt x="20942" y="0"/>
                  </a:moveTo>
                  <a:lnTo>
                    <a:pt x="20447" y="0"/>
                  </a:lnTo>
                  <a:lnTo>
                    <a:pt x="12483" y="1606"/>
                  </a:lnTo>
                  <a:lnTo>
                    <a:pt x="5984" y="5988"/>
                  </a:lnTo>
                  <a:lnTo>
                    <a:pt x="1605" y="12483"/>
                  </a:lnTo>
                  <a:lnTo>
                    <a:pt x="0" y="20434"/>
                  </a:lnTo>
                  <a:lnTo>
                    <a:pt x="0" y="60591"/>
                  </a:lnTo>
                  <a:lnTo>
                    <a:pt x="1605" y="68542"/>
                  </a:lnTo>
                  <a:lnTo>
                    <a:pt x="5984" y="75037"/>
                  </a:lnTo>
                  <a:lnTo>
                    <a:pt x="12483" y="79419"/>
                  </a:lnTo>
                  <a:lnTo>
                    <a:pt x="20447" y="81025"/>
                  </a:lnTo>
                  <a:lnTo>
                    <a:pt x="20942" y="81025"/>
                  </a:lnTo>
                  <a:lnTo>
                    <a:pt x="28905" y="79419"/>
                  </a:lnTo>
                  <a:lnTo>
                    <a:pt x="35404" y="75037"/>
                  </a:lnTo>
                  <a:lnTo>
                    <a:pt x="39783" y="68542"/>
                  </a:lnTo>
                  <a:lnTo>
                    <a:pt x="41389" y="60591"/>
                  </a:lnTo>
                  <a:lnTo>
                    <a:pt x="41389" y="20434"/>
                  </a:lnTo>
                  <a:lnTo>
                    <a:pt x="39783" y="12483"/>
                  </a:lnTo>
                  <a:lnTo>
                    <a:pt x="35404" y="5988"/>
                  </a:lnTo>
                  <a:lnTo>
                    <a:pt x="28905" y="1606"/>
                  </a:lnTo>
                  <a:lnTo>
                    <a:pt x="20942" y="0"/>
                  </a:lnTo>
                  <a:close/>
                </a:path>
              </a:pathLst>
            </a:custGeom>
            <a:solidFill>
              <a:srgbClr val="003E6A"/>
            </a:solidFill>
          </p:spPr>
          <p:txBody>
            <a:bodyPr wrap="square" lIns="0" tIns="0" rIns="0" bIns="0" rtlCol="0"/>
            <a:lstStyle/>
            <a:p>
              <a:endParaRPr/>
            </a:p>
          </p:txBody>
        </p:sp>
        <p:sp>
          <p:nvSpPr>
            <p:cNvPr id="86" name="object 119">
              <a:extLst>
                <a:ext uri="{FF2B5EF4-FFF2-40B4-BE49-F238E27FC236}">
                  <a16:creationId xmlns:a16="http://schemas.microsoft.com/office/drawing/2014/main" id="{49DFA3BE-4E1E-4099-A676-A5AEB7F585FD}"/>
                </a:ext>
              </a:extLst>
            </p:cNvPr>
            <p:cNvSpPr/>
            <p:nvPr/>
          </p:nvSpPr>
          <p:spPr>
            <a:xfrm>
              <a:off x="11346873" y="3701290"/>
              <a:ext cx="57785" cy="130810"/>
            </a:xfrm>
            <a:custGeom>
              <a:avLst/>
              <a:gdLst/>
              <a:ahLst/>
              <a:cxnLst/>
              <a:rect l="l" t="t" r="r" b="b"/>
              <a:pathLst>
                <a:path w="57784" h="130810">
                  <a:moveTo>
                    <a:pt x="28981" y="0"/>
                  </a:moveTo>
                  <a:lnTo>
                    <a:pt x="28282" y="0"/>
                  </a:lnTo>
                  <a:lnTo>
                    <a:pt x="17273" y="2222"/>
                  </a:lnTo>
                  <a:lnTo>
                    <a:pt x="8283" y="8285"/>
                  </a:lnTo>
                  <a:lnTo>
                    <a:pt x="2222" y="17278"/>
                  </a:lnTo>
                  <a:lnTo>
                    <a:pt x="0" y="28295"/>
                  </a:lnTo>
                  <a:lnTo>
                    <a:pt x="0" y="102019"/>
                  </a:lnTo>
                  <a:lnTo>
                    <a:pt x="2222" y="113028"/>
                  </a:lnTo>
                  <a:lnTo>
                    <a:pt x="8283" y="122018"/>
                  </a:lnTo>
                  <a:lnTo>
                    <a:pt x="17273" y="128079"/>
                  </a:lnTo>
                  <a:lnTo>
                    <a:pt x="28282" y="130301"/>
                  </a:lnTo>
                  <a:lnTo>
                    <a:pt x="28981" y="130301"/>
                  </a:lnTo>
                  <a:lnTo>
                    <a:pt x="39992" y="128079"/>
                  </a:lnTo>
                  <a:lnTo>
                    <a:pt x="48987" y="122018"/>
                  </a:lnTo>
                  <a:lnTo>
                    <a:pt x="55052" y="113028"/>
                  </a:lnTo>
                  <a:lnTo>
                    <a:pt x="57277" y="102019"/>
                  </a:lnTo>
                  <a:lnTo>
                    <a:pt x="57277" y="28295"/>
                  </a:lnTo>
                  <a:lnTo>
                    <a:pt x="55052" y="17278"/>
                  </a:lnTo>
                  <a:lnTo>
                    <a:pt x="48987" y="8285"/>
                  </a:lnTo>
                  <a:lnTo>
                    <a:pt x="39992" y="2222"/>
                  </a:lnTo>
                  <a:lnTo>
                    <a:pt x="28981" y="0"/>
                  </a:lnTo>
                  <a:close/>
                </a:path>
              </a:pathLst>
            </a:custGeom>
            <a:solidFill>
              <a:srgbClr val="003E6A"/>
            </a:solidFill>
          </p:spPr>
          <p:txBody>
            <a:bodyPr wrap="square" lIns="0" tIns="0" rIns="0" bIns="0" rtlCol="0"/>
            <a:lstStyle/>
            <a:p>
              <a:endParaRPr/>
            </a:p>
          </p:txBody>
        </p:sp>
        <p:sp>
          <p:nvSpPr>
            <p:cNvPr id="87" name="object 120">
              <a:extLst>
                <a:ext uri="{FF2B5EF4-FFF2-40B4-BE49-F238E27FC236}">
                  <a16:creationId xmlns:a16="http://schemas.microsoft.com/office/drawing/2014/main" id="{6AEA89A3-CA90-47C7-8DF3-DF78F07DDBAB}"/>
                </a:ext>
              </a:extLst>
            </p:cNvPr>
            <p:cNvSpPr/>
            <p:nvPr/>
          </p:nvSpPr>
          <p:spPr>
            <a:xfrm>
              <a:off x="10652600" y="3674342"/>
              <a:ext cx="130175" cy="0"/>
            </a:xfrm>
            <a:custGeom>
              <a:avLst/>
              <a:gdLst/>
              <a:ahLst/>
              <a:cxnLst/>
              <a:rect l="l" t="t" r="r" b="b"/>
              <a:pathLst>
                <a:path w="130175">
                  <a:moveTo>
                    <a:pt x="0" y="0"/>
                  </a:moveTo>
                  <a:lnTo>
                    <a:pt x="129819" y="0"/>
                  </a:lnTo>
                </a:path>
              </a:pathLst>
            </a:custGeom>
            <a:ln w="6350">
              <a:solidFill>
                <a:srgbClr val="003E6A"/>
              </a:solidFill>
            </a:ln>
          </p:spPr>
          <p:txBody>
            <a:bodyPr wrap="square" lIns="0" tIns="0" rIns="0" bIns="0" rtlCol="0"/>
            <a:lstStyle/>
            <a:p>
              <a:endParaRPr/>
            </a:p>
          </p:txBody>
        </p:sp>
        <p:sp>
          <p:nvSpPr>
            <p:cNvPr id="88" name="object 121">
              <a:extLst>
                <a:ext uri="{FF2B5EF4-FFF2-40B4-BE49-F238E27FC236}">
                  <a16:creationId xmlns:a16="http://schemas.microsoft.com/office/drawing/2014/main" id="{116C3430-FDF0-40C0-B996-69E89E9CE2D5}"/>
                </a:ext>
              </a:extLst>
            </p:cNvPr>
            <p:cNvSpPr/>
            <p:nvPr/>
          </p:nvSpPr>
          <p:spPr>
            <a:xfrm>
              <a:off x="10782886" y="3431368"/>
              <a:ext cx="0" cy="486409"/>
            </a:xfrm>
            <a:custGeom>
              <a:avLst/>
              <a:gdLst/>
              <a:ahLst/>
              <a:cxnLst/>
              <a:rect l="l" t="t" r="r" b="b"/>
              <a:pathLst>
                <a:path h="486410">
                  <a:moveTo>
                    <a:pt x="0" y="0"/>
                  </a:moveTo>
                  <a:lnTo>
                    <a:pt x="0" y="485940"/>
                  </a:lnTo>
                </a:path>
              </a:pathLst>
            </a:custGeom>
            <a:ln w="6350">
              <a:solidFill>
                <a:srgbClr val="003E6A"/>
              </a:solidFill>
            </a:ln>
          </p:spPr>
          <p:txBody>
            <a:bodyPr wrap="square" lIns="0" tIns="0" rIns="0" bIns="0" rtlCol="0"/>
            <a:lstStyle/>
            <a:p>
              <a:endParaRPr/>
            </a:p>
          </p:txBody>
        </p:sp>
        <p:sp>
          <p:nvSpPr>
            <p:cNvPr id="89" name="object 122">
              <a:extLst>
                <a:ext uri="{FF2B5EF4-FFF2-40B4-BE49-F238E27FC236}">
                  <a16:creationId xmlns:a16="http://schemas.microsoft.com/office/drawing/2014/main" id="{89946D46-A73C-4953-97D9-E88D317D25A4}"/>
                </a:ext>
              </a:extLst>
            </p:cNvPr>
            <p:cNvSpPr txBox="1"/>
            <p:nvPr/>
          </p:nvSpPr>
          <p:spPr>
            <a:xfrm>
              <a:off x="10186144" y="3577444"/>
              <a:ext cx="46990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03E6A"/>
                  </a:solidFill>
                  <a:latin typeface="Sofia Pro Bold"/>
                  <a:cs typeface="Sofia Pro Bold"/>
                </a:rPr>
                <a:t>M</a:t>
              </a:r>
              <a:r>
                <a:rPr sz="900" b="1" dirty="0">
                  <a:solidFill>
                    <a:srgbClr val="003E6A"/>
                  </a:solidFill>
                  <a:latin typeface="Sofia Pro Bold"/>
                  <a:cs typeface="Sofia Pro Bold"/>
                </a:rPr>
                <a:t>ember</a:t>
              </a:r>
              <a:endParaRPr sz="900">
                <a:latin typeface="Sofia Pro Bold"/>
                <a:cs typeface="Sofia Pro Bold"/>
              </a:endParaRPr>
            </a:p>
          </p:txBody>
        </p:sp>
      </p:grpSp>
      <p:pic>
        <p:nvPicPr>
          <p:cNvPr id="97" name="Picture 96" descr="A picture containing object, clock&#10;&#10;Description automatically generated">
            <a:extLst>
              <a:ext uri="{FF2B5EF4-FFF2-40B4-BE49-F238E27FC236}">
                <a16:creationId xmlns:a16="http://schemas.microsoft.com/office/drawing/2014/main" id="{15B6202D-20B9-4437-9848-A27DDCE947E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8292" y="1404611"/>
            <a:ext cx="2282957" cy="425556"/>
          </a:xfrm>
          <a:prstGeom prst="rect">
            <a:avLst/>
          </a:prstGeom>
        </p:spPr>
      </p:pic>
      <p:pic>
        <p:nvPicPr>
          <p:cNvPr id="96" name="Audio 95">
            <a:hlinkClick r:id="" action="ppaction://media"/>
            <a:extLst>
              <a:ext uri="{FF2B5EF4-FFF2-40B4-BE49-F238E27FC236}">
                <a16:creationId xmlns:a16="http://schemas.microsoft.com/office/drawing/2014/main" id="{0794450F-62FA-4860-9B1F-C28D63F4E64E}"/>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89671835"/>
      </p:ext>
    </p:extLst>
  </p:cSld>
  <p:clrMapOvr>
    <a:masterClrMapping/>
  </p:clrMapOvr>
  <mc:AlternateContent xmlns:mc="http://schemas.openxmlformats.org/markup-compatibility/2006" xmlns:p14="http://schemas.microsoft.com/office/powerpoint/2010/main">
    <mc:Choice Requires="p14">
      <p:transition spd="slow" p14:dur="2000" advTm="56039"/>
    </mc:Choice>
    <mc:Fallback xmlns="">
      <p:transition spd="slow" advTm="56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76A6-8714-4D42-BA77-53BBAD18A240}"/>
              </a:ext>
            </a:extLst>
          </p:cNvPr>
          <p:cNvSpPr>
            <a:spLocks noGrp="1"/>
          </p:cNvSpPr>
          <p:nvPr>
            <p:ph type="title"/>
          </p:nvPr>
        </p:nvSpPr>
        <p:spPr>
          <a:xfrm>
            <a:off x="441033" y="618308"/>
            <a:ext cx="10706947" cy="897360"/>
          </a:xfrm>
          <a:noFill/>
        </p:spPr>
        <p:txBody>
          <a:bodyPr wrap="square" rtlCol="0">
            <a:spAutoFit/>
          </a:bodyPr>
          <a:lstStyle/>
          <a:p>
            <a:pPr>
              <a:lnSpc>
                <a:spcPct val="100000"/>
              </a:lnSpc>
              <a:spcBef>
                <a:spcPts val="0"/>
              </a:spcBef>
            </a:pPr>
            <a:r>
              <a:rPr lang="en-US" sz="3600" dirty="0">
                <a:solidFill>
                  <a:srgbClr val="003C71"/>
                </a:solidFill>
                <a:latin typeface="Sofia Pro Black" panose="020B0000000000000000" pitchFamily="34" charset="0"/>
                <a:ea typeface="+mn-ea"/>
                <a:cs typeface="+mn-cs"/>
              </a:rPr>
              <a:t>Canopy Health Checklist?</a:t>
            </a:r>
          </a:p>
        </p:txBody>
      </p:sp>
      <p:sp>
        <p:nvSpPr>
          <p:cNvPr id="6" name="object 47">
            <a:extLst>
              <a:ext uri="{FF2B5EF4-FFF2-40B4-BE49-F238E27FC236}">
                <a16:creationId xmlns:a16="http://schemas.microsoft.com/office/drawing/2014/main" id="{EF750FE8-237E-4762-884E-406B741E740E}"/>
              </a:ext>
            </a:extLst>
          </p:cNvPr>
          <p:cNvSpPr/>
          <p:nvPr/>
        </p:nvSpPr>
        <p:spPr>
          <a:xfrm>
            <a:off x="829341" y="1674158"/>
            <a:ext cx="433436" cy="438327"/>
          </a:xfrm>
          <a:custGeom>
            <a:avLst/>
            <a:gdLst/>
            <a:ahLst/>
            <a:cxnLst/>
            <a:rect l="l" t="t" r="r" b="b"/>
            <a:pathLst>
              <a:path w="292735" h="292734">
                <a:moveTo>
                  <a:pt x="146215" y="0"/>
                </a:moveTo>
                <a:lnTo>
                  <a:pt x="99990" y="7456"/>
                </a:lnTo>
                <a:lnTo>
                  <a:pt x="59852" y="28219"/>
                </a:lnTo>
                <a:lnTo>
                  <a:pt x="28204" y="59878"/>
                </a:lnTo>
                <a:lnTo>
                  <a:pt x="7451" y="100021"/>
                </a:lnTo>
                <a:lnTo>
                  <a:pt x="0" y="146239"/>
                </a:lnTo>
                <a:lnTo>
                  <a:pt x="7451" y="192454"/>
                </a:lnTo>
                <a:lnTo>
                  <a:pt x="28204" y="232591"/>
                </a:lnTo>
                <a:lnTo>
                  <a:pt x="59852" y="264242"/>
                </a:lnTo>
                <a:lnTo>
                  <a:pt x="99990" y="284999"/>
                </a:lnTo>
                <a:lnTo>
                  <a:pt x="146215" y="292454"/>
                </a:lnTo>
                <a:lnTo>
                  <a:pt x="192432" y="284999"/>
                </a:lnTo>
                <a:lnTo>
                  <a:pt x="232575" y="264242"/>
                </a:lnTo>
                <a:lnTo>
                  <a:pt x="264234" y="232591"/>
                </a:lnTo>
                <a:lnTo>
                  <a:pt x="284997" y="192454"/>
                </a:lnTo>
                <a:lnTo>
                  <a:pt x="292454" y="146239"/>
                </a:lnTo>
                <a:lnTo>
                  <a:pt x="284997" y="100021"/>
                </a:lnTo>
                <a:lnTo>
                  <a:pt x="264234" y="59878"/>
                </a:lnTo>
                <a:lnTo>
                  <a:pt x="232575" y="28219"/>
                </a:lnTo>
                <a:lnTo>
                  <a:pt x="192432" y="7456"/>
                </a:lnTo>
                <a:lnTo>
                  <a:pt x="146215" y="0"/>
                </a:lnTo>
                <a:close/>
              </a:path>
            </a:pathLst>
          </a:custGeom>
          <a:solidFill>
            <a:srgbClr val="003E6A"/>
          </a:solidFill>
        </p:spPr>
        <p:txBody>
          <a:bodyPr wrap="square" lIns="0" tIns="0" rIns="0" bIns="0" rtlCol="0"/>
          <a:lstStyle/>
          <a:p>
            <a:endParaRPr/>
          </a:p>
        </p:txBody>
      </p:sp>
      <p:sp>
        <p:nvSpPr>
          <p:cNvPr id="9" name="object 50">
            <a:extLst>
              <a:ext uri="{FF2B5EF4-FFF2-40B4-BE49-F238E27FC236}">
                <a16:creationId xmlns:a16="http://schemas.microsoft.com/office/drawing/2014/main" id="{E2A02465-5475-42A6-AEDD-3DD6842CA113}"/>
              </a:ext>
            </a:extLst>
          </p:cNvPr>
          <p:cNvSpPr txBox="1"/>
          <p:nvPr/>
        </p:nvSpPr>
        <p:spPr>
          <a:xfrm>
            <a:off x="950815" y="1681811"/>
            <a:ext cx="147955" cy="689932"/>
          </a:xfrm>
          <a:prstGeom prst="rect">
            <a:avLst/>
          </a:prstGeom>
        </p:spPr>
        <p:txBody>
          <a:bodyPr vert="horz" wrap="square" lIns="0" tIns="12700" rIns="0" bIns="0" rtlCol="0">
            <a:spAutoFit/>
          </a:bodyPr>
          <a:lstStyle/>
          <a:p>
            <a:pPr marL="38100" algn="ctr">
              <a:lnSpc>
                <a:spcPct val="100000"/>
              </a:lnSpc>
              <a:spcBef>
                <a:spcPts val="100"/>
              </a:spcBef>
            </a:pPr>
            <a:r>
              <a:rPr sz="2400" dirty="0">
                <a:solidFill>
                  <a:srgbClr val="FFFFFF"/>
                </a:solidFill>
                <a:latin typeface="Sofia Pro Medium"/>
                <a:cs typeface="Sofia Pro Medium"/>
              </a:rPr>
              <a:t>1</a:t>
            </a:r>
            <a:endParaRPr sz="2400" dirty="0">
              <a:latin typeface="Times New Roman"/>
              <a:cs typeface="Times New Roman"/>
            </a:endParaRPr>
          </a:p>
          <a:p>
            <a:pPr algn="ctr">
              <a:lnSpc>
                <a:spcPct val="100000"/>
              </a:lnSpc>
            </a:pPr>
            <a:r>
              <a:rPr sz="2000" dirty="0">
                <a:solidFill>
                  <a:srgbClr val="FFFFFF"/>
                </a:solidFill>
                <a:latin typeface="Sofia Pro Medium"/>
                <a:cs typeface="Sofia Pro Medium"/>
              </a:rPr>
              <a:t>2</a:t>
            </a:r>
            <a:endParaRPr sz="2000" dirty="0">
              <a:latin typeface="Sofia Pro Medium"/>
              <a:cs typeface="Sofia Pro Medium"/>
            </a:endParaRPr>
          </a:p>
        </p:txBody>
      </p:sp>
      <p:sp>
        <p:nvSpPr>
          <p:cNvPr id="10" name="object 51">
            <a:extLst>
              <a:ext uri="{FF2B5EF4-FFF2-40B4-BE49-F238E27FC236}">
                <a16:creationId xmlns:a16="http://schemas.microsoft.com/office/drawing/2014/main" id="{10D6557D-9BE1-4E8D-9C5E-9063967932EF}"/>
              </a:ext>
            </a:extLst>
          </p:cNvPr>
          <p:cNvSpPr txBox="1"/>
          <p:nvPr/>
        </p:nvSpPr>
        <p:spPr>
          <a:xfrm>
            <a:off x="1358474" y="1611121"/>
            <a:ext cx="10418534" cy="1000274"/>
          </a:xfrm>
          <a:prstGeom prst="rect">
            <a:avLst/>
          </a:prstGeom>
        </p:spPr>
        <p:txBody>
          <a:bodyPr vert="horz" wrap="square" lIns="0" tIns="99060" rIns="0" bIns="0" rtlCol="0">
            <a:spAutoFit/>
          </a:bodyPr>
          <a:lstStyle/>
          <a:p>
            <a:pPr>
              <a:lnSpc>
                <a:spcPct val="100000"/>
              </a:lnSpc>
              <a:spcBef>
                <a:spcPts val="780"/>
              </a:spcBef>
            </a:pPr>
            <a:r>
              <a:rPr lang="en-US" sz="2400" spc="5" dirty="0">
                <a:solidFill>
                  <a:srgbClr val="003E6A"/>
                </a:solidFill>
                <a:latin typeface="Sofia Pro Bold"/>
                <a:cs typeface="Sofia Pro Bold"/>
              </a:rPr>
              <a:t>Check out the Canopy Health</a:t>
            </a:r>
            <a:r>
              <a:rPr lang="en-US" sz="2400" spc="-40" dirty="0">
                <a:solidFill>
                  <a:srgbClr val="003E6A"/>
                </a:solidFill>
                <a:latin typeface="Sofia Pro Bold"/>
                <a:cs typeface="Sofia Pro Bold"/>
              </a:rPr>
              <a:t> </a:t>
            </a:r>
            <a:r>
              <a:rPr lang="en-US" sz="2400" spc="5" dirty="0">
                <a:solidFill>
                  <a:srgbClr val="003E6A"/>
                </a:solidFill>
                <a:latin typeface="Sofia Pro Bold"/>
                <a:cs typeface="Sofia Pro Bold"/>
              </a:rPr>
              <a:t>Network</a:t>
            </a:r>
            <a:endParaRPr sz="2400" dirty="0">
              <a:latin typeface="Sofia Pro Bold"/>
              <a:cs typeface="Sofia Pro Bold"/>
            </a:endParaRPr>
          </a:p>
          <a:p>
            <a:pPr marR="5080">
              <a:lnSpc>
                <a:spcPct val="100000"/>
              </a:lnSpc>
              <a:spcBef>
                <a:spcPts val="340"/>
              </a:spcBef>
            </a:pPr>
            <a:r>
              <a:rPr sz="1600" dirty="0">
                <a:solidFill>
                  <a:srgbClr val="003E6A"/>
                </a:solidFill>
                <a:latin typeface="Sofia Pro Light"/>
                <a:cs typeface="Sofia Pro Light"/>
              </a:rPr>
              <a:t>Visit the Canopy Health website to </a:t>
            </a:r>
            <a:r>
              <a:rPr lang="en-US" sz="1600" dirty="0">
                <a:solidFill>
                  <a:srgbClr val="003E6A"/>
                </a:solidFill>
                <a:latin typeface="Sofia Pro Light"/>
                <a:cs typeface="Sofia Pro Light"/>
              </a:rPr>
              <a:t>choose a </a:t>
            </a:r>
            <a:r>
              <a:rPr sz="1600" dirty="0">
                <a:solidFill>
                  <a:srgbClr val="003E6A"/>
                </a:solidFill>
                <a:latin typeface="Sofia Pro Light"/>
                <a:cs typeface="Sofia Pro Light"/>
              </a:rPr>
              <a:t>doctor participating in the provider network:</a:t>
            </a:r>
            <a:r>
              <a:rPr sz="1600" spc="225" dirty="0">
                <a:solidFill>
                  <a:srgbClr val="003E6A"/>
                </a:solidFill>
                <a:latin typeface="Sofia Pro Light"/>
                <a:cs typeface="Sofia Pro Light"/>
              </a:rPr>
              <a:t> </a:t>
            </a:r>
            <a:r>
              <a:rPr sz="1600" b="1" spc="-25" dirty="0">
                <a:solidFill>
                  <a:srgbClr val="00AEEF"/>
                </a:solidFill>
                <a:latin typeface="Sofia Pro Semi Bold"/>
                <a:cs typeface="Sofia Pro Semi Bold"/>
              </a:rPr>
              <a:t>www.CanopyHealth.com</a:t>
            </a:r>
            <a:endParaRPr sz="1600" dirty="0">
              <a:latin typeface="Sofia Pro Semi Bold"/>
              <a:cs typeface="Sofia Pro Semi Bold"/>
            </a:endParaRPr>
          </a:p>
        </p:txBody>
      </p:sp>
      <p:sp>
        <p:nvSpPr>
          <p:cNvPr id="14" name="object 55">
            <a:extLst>
              <a:ext uri="{FF2B5EF4-FFF2-40B4-BE49-F238E27FC236}">
                <a16:creationId xmlns:a16="http://schemas.microsoft.com/office/drawing/2014/main" id="{CE7E15B6-A134-4708-B800-9B10465B1C62}"/>
              </a:ext>
            </a:extLst>
          </p:cNvPr>
          <p:cNvSpPr txBox="1"/>
          <p:nvPr/>
        </p:nvSpPr>
        <p:spPr>
          <a:xfrm>
            <a:off x="1358474" y="3892715"/>
            <a:ext cx="9986470" cy="713016"/>
          </a:xfrm>
          <a:prstGeom prst="rect">
            <a:avLst/>
          </a:prstGeom>
        </p:spPr>
        <p:txBody>
          <a:bodyPr vert="horz" wrap="square" lIns="0" tIns="71120" rIns="0" bIns="0" rtlCol="0">
            <a:spAutoFit/>
          </a:bodyPr>
          <a:lstStyle/>
          <a:p>
            <a:pPr marL="34925">
              <a:lnSpc>
                <a:spcPct val="100000"/>
              </a:lnSpc>
              <a:spcBef>
                <a:spcPts val="560"/>
              </a:spcBef>
            </a:pPr>
            <a:r>
              <a:rPr lang="en-US" sz="2400" spc="5" dirty="0">
                <a:solidFill>
                  <a:srgbClr val="003E6A"/>
                </a:solidFill>
                <a:latin typeface="Sofia Pro Bold"/>
                <a:cs typeface="Sofia Pro Bold"/>
              </a:rPr>
              <a:t>Have More Questions?</a:t>
            </a:r>
            <a:endParaRPr sz="2400" dirty="0">
              <a:latin typeface="Sofia Pro Bold"/>
              <a:cs typeface="Sofia Pro Bold"/>
            </a:endParaRPr>
          </a:p>
          <a:p>
            <a:pPr marR="5080">
              <a:lnSpc>
                <a:spcPct val="100000"/>
              </a:lnSpc>
              <a:spcBef>
                <a:spcPts val="234"/>
              </a:spcBef>
            </a:pPr>
            <a:r>
              <a:rPr lang="en-US" sz="1600" dirty="0">
                <a:solidFill>
                  <a:srgbClr val="003E6A"/>
                </a:solidFill>
                <a:latin typeface="Sofia Pro Light"/>
                <a:cs typeface="Sofia Pro Light"/>
              </a:rPr>
              <a:t>Visit the Resource tab on the Canopy Health website at </a:t>
            </a:r>
            <a:r>
              <a:rPr lang="en-US" sz="1600" b="1" spc="-25" dirty="0">
                <a:solidFill>
                  <a:srgbClr val="00AEEF"/>
                </a:solidFill>
                <a:latin typeface="Sofia Pro Semi Bold"/>
                <a:hlinkClick r:id="rId4">
                  <a:extLst>
                    <a:ext uri="{A12FA001-AC4F-418D-AE19-62706E023703}">
                      <ahyp:hlinkClr xmlns:ahyp="http://schemas.microsoft.com/office/drawing/2018/hyperlinkcolor" val="tx"/>
                    </a:ext>
                  </a:extLst>
                </a:hlinkClick>
              </a:rPr>
              <a:t>www.CanopyHealth.com</a:t>
            </a:r>
            <a:r>
              <a:rPr lang="en-US" sz="1600" b="1" spc="-25" dirty="0">
                <a:solidFill>
                  <a:srgbClr val="00AEEF"/>
                </a:solidFill>
                <a:latin typeface="Sofia Pro Semi Bold"/>
              </a:rPr>
              <a:t> </a:t>
            </a:r>
            <a:r>
              <a:rPr lang="en-US" sz="1600" dirty="0">
                <a:solidFill>
                  <a:srgbClr val="003E6A"/>
                </a:solidFill>
                <a:latin typeface="Sofia Pro Light"/>
                <a:cs typeface="Sofia Pro Light"/>
              </a:rPr>
              <a:t>to learn more!</a:t>
            </a:r>
          </a:p>
        </p:txBody>
      </p:sp>
      <p:sp>
        <p:nvSpPr>
          <p:cNvPr id="36" name="Rectangle 35">
            <a:extLst>
              <a:ext uri="{FF2B5EF4-FFF2-40B4-BE49-F238E27FC236}">
                <a16:creationId xmlns:a16="http://schemas.microsoft.com/office/drawing/2014/main" id="{25E78BD0-58C1-4360-9EBF-A7A4C1CE5815}"/>
              </a:ext>
            </a:extLst>
          </p:cNvPr>
          <p:cNvSpPr/>
          <p:nvPr/>
        </p:nvSpPr>
        <p:spPr>
          <a:xfrm>
            <a:off x="1358474" y="2860788"/>
            <a:ext cx="10007410" cy="810478"/>
          </a:xfrm>
          <a:prstGeom prst="rect">
            <a:avLst/>
          </a:prstGeom>
        </p:spPr>
        <p:txBody>
          <a:bodyPr wrap="square">
            <a:spAutoFit/>
          </a:bodyPr>
          <a:lstStyle/>
          <a:p>
            <a:pPr marL="8890">
              <a:lnSpc>
                <a:spcPct val="100000"/>
              </a:lnSpc>
              <a:spcBef>
                <a:spcPts val="1065"/>
              </a:spcBef>
            </a:pPr>
            <a:r>
              <a:rPr lang="en-US" sz="2400" spc="5" dirty="0">
                <a:solidFill>
                  <a:srgbClr val="003E6A"/>
                </a:solidFill>
                <a:latin typeface="Sofia Pro Bold"/>
                <a:cs typeface="Sofia Pro Bold"/>
              </a:rPr>
              <a:t>Learn More</a:t>
            </a:r>
            <a:endParaRPr lang="en-US" sz="2400" dirty="0">
              <a:latin typeface="Sofia Pro Bold"/>
              <a:cs typeface="Sofia Pro Bold"/>
            </a:endParaRPr>
          </a:p>
          <a:p>
            <a:pPr>
              <a:lnSpc>
                <a:spcPct val="100000"/>
              </a:lnSpc>
              <a:spcBef>
                <a:spcPts val="800"/>
              </a:spcBef>
            </a:pPr>
            <a:r>
              <a:rPr lang="en-US" sz="1600" dirty="0">
                <a:solidFill>
                  <a:srgbClr val="003E6A"/>
                </a:solidFill>
                <a:latin typeface="Sofia Pro Light"/>
                <a:cs typeface="Sofia Pro Light"/>
              </a:rPr>
              <a:t>To talk to a representative about the Canopy Health Network call </a:t>
            </a:r>
            <a:r>
              <a:rPr lang="en-US" sz="1600" b="1" spc="-25" dirty="0">
                <a:solidFill>
                  <a:srgbClr val="00AEEF"/>
                </a:solidFill>
                <a:latin typeface="Sofia Pro Semi Bold"/>
              </a:rPr>
              <a:t>800.910.3461.</a:t>
            </a:r>
          </a:p>
        </p:txBody>
      </p:sp>
      <p:sp>
        <p:nvSpPr>
          <p:cNvPr id="37" name="object 47">
            <a:extLst>
              <a:ext uri="{FF2B5EF4-FFF2-40B4-BE49-F238E27FC236}">
                <a16:creationId xmlns:a16="http://schemas.microsoft.com/office/drawing/2014/main" id="{5ADB4EEF-842F-4601-9FEF-F12400705263}"/>
              </a:ext>
            </a:extLst>
          </p:cNvPr>
          <p:cNvSpPr/>
          <p:nvPr/>
        </p:nvSpPr>
        <p:spPr>
          <a:xfrm>
            <a:off x="854147" y="2875867"/>
            <a:ext cx="433436" cy="438327"/>
          </a:xfrm>
          <a:custGeom>
            <a:avLst/>
            <a:gdLst/>
            <a:ahLst/>
            <a:cxnLst/>
            <a:rect l="l" t="t" r="r" b="b"/>
            <a:pathLst>
              <a:path w="292735" h="292734">
                <a:moveTo>
                  <a:pt x="146215" y="0"/>
                </a:moveTo>
                <a:lnTo>
                  <a:pt x="99990" y="7456"/>
                </a:lnTo>
                <a:lnTo>
                  <a:pt x="59852" y="28219"/>
                </a:lnTo>
                <a:lnTo>
                  <a:pt x="28204" y="59878"/>
                </a:lnTo>
                <a:lnTo>
                  <a:pt x="7451" y="100021"/>
                </a:lnTo>
                <a:lnTo>
                  <a:pt x="0" y="146239"/>
                </a:lnTo>
                <a:lnTo>
                  <a:pt x="7451" y="192454"/>
                </a:lnTo>
                <a:lnTo>
                  <a:pt x="28204" y="232591"/>
                </a:lnTo>
                <a:lnTo>
                  <a:pt x="59852" y="264242"/>
                </a:lnTo>
                <a:lnTo>
                  <a:pt x="99990" y="284999"/>
                </a:lnTo>
                <a:lnTo>
                  <a:pt x="146215" y="292454"/>
                </a:lnTo>
                <a:lnTo>
                  <a:pt x="192432" y="284999"/>
                </a:lnTo>
                <a:lnTo>
                  <a:pt x="232575" y="264242"/>
                </a:lnTo>
                <a:lnTo>
                  <a:pt x="264234" y="232591"/>
                </a:lnTo>
                <a:lnTo>
                  <a:pt x="284997" y="192454"/>
                </a:lnTo>
                <a:lnTo>
                  <a:pt x="292454" y="146239"/>
                </a:lnTo>
                <a:lnTo>
                  <a:pt x="284997" y="100021"/>
                </a:lnTo>
                <a:lnTo>
                  <a:pt x="264234" y="59878"/>
                </a:lnTo>
                <a:lnTo>
                  <a:pt x="232575" y="28219"/>
                </a:lnTo>
                <a:lnTo>
                  <a:pt x="192432" y="7456"/>
                </a:lnTo>
                <a:lnTo>
                  <a:pt x="146215" y="0"/>
                </a:lnTo>
                <a:close/>
              </a:path>
            </a:pathLst>
          </a:custGeom>
          <a:solidFill>
            <a:srgbClr val="003E6A"/>
          </a:solidFill>
        </p:spPr>
        <p:txBody>
          <a:bodyPr wrap="square" lIns="0" tIns="0" rIns="0" bIns="0" rtlCol="0"/>
          <a:lstStyle/>
          <a:p>
            <a:endParaRPr/>
          </a:p>
        </p:txBody>
      </p:sp>
      <p:sp>
        <p:nvSpPr>
          <p:cNvPr id="38" name="object 50">
            <a:extLst>
              <a:ext uri="{FF2B5EF4-FFF2-40B4-BE49-F238E27FC236}">
                <a16:creationId xmlns:a16="http://schemas.microsoft.com/office/drawing/2014/main" id="{A3E816B0-7514-405A-9006-14A77DFE57B5}"/>
              </a:ext>
            </a:extLst>
          </p:cNvPr>
          <p:cNvSpPr txBox="1"/>
          <p:nvPr/>
        </p:nvSpPr>
        <p:spPr>
          <a:xfrm>
            <a:off x="975621" y="2883520"/>
            <a:ext cx="147955" cy="689932"/>
          </a:xfrm>
          <a:prstGeom prst="rect">
            <a:avLst/>
          </a:prstGeom>
        </p:spPr>
        <p:txBody>
          <a:bodyPr vert="horz" wrap="square" lIns="0" tIns="12700" rIns="0" bIns="0" rtlCol="0">
            <a:spAutoFit/>
          </a:bodyPr>
          <a:lstStyle/>
          <a:p>
            <a:pPr marL="38100" algn="ctr">
              <a:lnSpc>
                <a:spcPct val="100000"/>
              </a:lnSpc>
              <a:spcBef>
                <a:spcPts val="100"/>
              </a:spcBef>
            </a:pPr>
            <a:r>
              <a:rPr lang="en-US" sz="2400" dirty="0">
                <a:solidFill>
                  <a:srgbClr val="FFFFFF"/>
                </a:solidFill>
                <a:latin typeface="Sofia Pro Medium"/>
                <a:cs typeface="Sofia Pro Medium"/>
              </a:rPr>
              <a:t>2</a:t>
            </a:r>
            <a:endParaRPr sz="2400" dirty="0">
              <a:latin typeface="Times New Roman"/>
              <a:cs typeface="Times New Roman"/>
            </a:endParaRPr>
          </a:p>
          <a:p>
            <a:pPr algn="ctr">
              <a:lnSpc>
                <a:spcPct val="100000"/>
              </a:lnSpc>
            </a:pPr>
            <a:r>
              <a:rPr sz="2000" dirty="0">
                <a:solidFill>
                  <a:srgbClr val="FFFFFF"/>
                </a:solidFill>
                <a:latin typeface="Sofia Pro Medium"/>
                <a:cs typeface="Sofia Pro Medium"/>
              </a:rPr>
              <a:t>2</a:t>
            </a:r>
            <a:endParaRPr sz="2000" dirty="0">
              <a:latin typeface="Sofia Pro Medium"/>
              <a:cs typeface="Sofia Pro Medium"/>
            </a:endParaRPr>
          </a:p>
        </p:txBody>
      </p:sp>
      <p:sp>
        <p:nvSpPr>
          <p:cNvPr id="39" name="object 47">
            <a:extLst>
              <a:ext uri="{FF2B5EF4-FFF2-40B4-BE49-F238E27FC236}">
                <a16:creationId xmlns:a16="http://schemas.microsoft.com/office/drawing/2014/main" id="{10774686-3E94-4746-9DB1-CD78A3E22D93}"/>
              </a:ext>
            </a:extLst>
          </p:cNvPr>
          <p:cNvSpPr/>
          <p:nvPr/>
        </p:nvSpPr>
        <p:spPr>
          <a:xfrm>
            <a:off x="857689" y="3933789"/>
            <a:ext cx="433436" cy="438327"/>
          </a:xfrm>
          <a:custGeom>
            <a:avLst/>
            <a:gdLst/>
            <a:ahLst/>
            <a:cxnLst/>
            <a:rect l="l" t="t" r="r" b="b"/>
            <a:pathLst>
              <a:path w="292735" h="292734">
                <a:moveTo>
                  <a:pt x="146215" y="0"/>
                </a:moveTo>
                <a:lnTo>
                  <a:pt x="99990" y="7456"/>
                </a:lnTo>
                <a:lnTo>
                  <a:pt x="59852" y="28219"/>
                </a:lnTo>
                <a:lnTo>
                  <a:pt x="28204" y="59878"/>
                </a:lnTo>
                <a:lnTo>
                  <a:pt x="7451" y="100021"/>
                </a:lnTo>
                <a:lnTo>
                  <a:pt x="0" y="146239"/>
                </a:lnTo>
                <a:lnTo>
                  <a:pt x="7451" y="192454"/>
                </a:lnTo>
                <a:lnTo>
                  <a:pt x="28204" y="232591"/>
                </a:lnTo>
                <a:lnTo>
                  <a:pt x="59852" y="264242"/>
                </a:lnTo>
                <a:lnTo>
                  <a:pt x="99990" y="284999"/>
                </a:lnTo>
                <a:lnTo>
                  <a:pt x="146215" y="292454"/>
                </a:lnTo>
                <a:lnTo>
                  <a:pt x="192432" y="284999"/>
                </a:lnTo>
                <a:lnTo>
                  <a:pt x="232575" y="264242"/>
                </a:lnTo>
                <a:lnTo>
                  <a:pt x="264234" y="232591"/>
                </a:lnTo>
                <a:lnTo>
                  <a:pt x="284997" y="192454"/>
                </a:lnTo>
                <a:lnTo>
                  <a:pt x="292454" y="146239"/>
                </a:lnTo>
                <a:lnTo>
                  <a:pt x="284997" y="100021"/>
                </a:lnTo>
                <a:lnTo>
                  <a:pt x="264234" y="59878"/>
                </a:lnTo>
                <a:lnTo>
                  <a:pt x="232575" y="28219"/>
                </a:lnTo>
                <a:lnTo>
                  <a:pt x="192432" y="7456"/>
                </a:lnTo>
                <a:lnTo>
                  <a:pt x="146215" y="0"/>
                </a:lnTo>
                <a:close/>
              </a:path>
            </a:pathLst>
          </a:custGeom>
          <a:solidFill>
            <a:srgbClr val="003E6A"/>
          </a:solidFill>
        </p:spPr>
        <p:txBody>
          <a:bodyPr wrap="square" lIns="0" tIns="0" rIns="0" bIns="0" rtlCol="0"/>
          <a:lstStyle/>
          <a:p>
            <a:endParaRPr/>
          </a:p>
        </p:txBody>
      </p:sp>
      <p:sp>
        <p:nvSpPr>
          <p:cNvPr id="40" name="object 50">
            <a:extLst>
              <a:ext uri="{FF2B5EF4-FFF2-40B4-BE49-F238E27FC236}">
                <a16:creationId xmlns:a16="http://schemas.microsoft.com/office/drawing/2014/main" id="{6FEC885C-5541-4E18-85EF-92FA6E599904}"/>
              </a:ext>
            </a:extLst>
          </p:cNvPr>
          <p:cNvSpPr txBox="1"/>
          <p:nvPr/>
        </p:nvSpPr>
        <p:spPr>
          <a:xfrm>
            <a:off x="979163" y="3941442"/>
            <a:ext cx="147955" cy="689932"/>
          </a:xfrm>
          <a:prstGeom prst="rect">
            <a:avLst/>
          </a:prstGeom>
        </p:spPr>
        <p:txBody>
          <a:bodyPr vert="horz" wrap="square" lIns="0" tIns="12700" rIns="0" bIns="0" rtlCol="0">
            <a:spAutoFit/>
          </a:bodyPr>
          <a:lstStyle/>
          <a:p>
            <a:pPr marL="38100" algn="ctr">
              <a:lnSpc>
                <a:spcPct val="100000"/>
              </a:lnSpc>
              <a:spcBef>
                <a:spcPts val="100"/>
              </a:spcBef>
            </a:pPr>
            <a:r>
              <a:rPr lang="en-US" sz="2400" dirty="0">
                <a:solidFill>
                  <a:srgbClr val="FFFFFF"/>
                </a:solidFill>
                <a:latin typeface="Sofia Pro Medium"/>
                <a:cs typeface="Sofia Pro Medium"/>
              </a:rPr>
              <a:t>3</a:t>
            </a:r>
            <a:endParaRPr sz="2400" dirty="0">
              <a:latin typeface="Times New Roman"/>
              <a:cs typeface="Times New Roman"/>
            </a:endParaRPr>
          </a:p>
          <a:p>
            <a:pPr algn="ctr">
              <a:lnSpc>
                <a:spcPct val="100000"/>
              </a:lnSpc>
            </a:pPr>
            <a:r>
              <a:rPr sz="2000" dirty="0">
                <a:solidFill>
                  <a:srgbClr val="FFFFFF"/>
                </a:solidFill>
                <a:latin typeface="Sofia Pro Medium"/>
                <a:cs typeface="Sofia Pro Medium"/>
              </a:rPr>
              <a:t>2</a:t>
            </a:r>
            <a:endParaRPr sz="2000" dirty="0">
              <a:latin typeface="Sofia Pro Medium"/>
              <a:cs typeface="Sofia Pro Medium"/>
            </a:endParaRPr>
          </a:p>
        </p:txBody>
      </p:sp>
      <p:sp>
        <p:nvSpPr>
          <p:cNvPr id="12" name="object 47">
            <a:extLst>
              <a:ext uri="{FF2B5EF4-FFF2-40B4-BE49-F238E27FC236}">
                <a16:creationId xmlns:a16="http://schemas.microsoft.com/office/drawing/2014/main" id="{299EF87C-5E37-43FE-B8CB-36B53CFD5DC1}"/>
              </a:ext>
            </a:extLst>
          </p:cNvPr>
          <p:cNvSpPr/>
          <p:nvPr/>
        </p:nvSpPr>
        <p:spPr>
          <a:xfrm>
            <a:off x="857689" y="5014242"/>
            <a:ext cx="433436" cy="438327"/>
          </a:xfrm>
          <a:custGeom>
            <a:avLst/>
            <a:gdLst/>
            <a:ahLst/>
            <a:cxnLst/>
            <a:rect l="l" t="t" r="r" b="b"/>
            <a:pathLst>
              <a:path w="292735" h="292734">
                <a:moveTo>
                  <a:pt x="146215" y="0"/>
                </a:moveTo>
                <a:lnTo>
                  <a:pt x="99990" y="7456"/>
                </a:lnTo>
                <a:lnTo>
                  <a:pt x="59852" y="28219"/>
                </a:lnTo>
                <a:lnTo>
                  <a:pt x="28204" y="59878"/>
                </a:lnTo>
                <a:lnTo>
                  <a:pt x="7451" y="100021"/>
                </a:lnTo>
                <a:lnTo>
                  <a:pt x="0" y="146239"/>
                </a:lnTo>
                <a:lnTo>
                  <a:pt x="7451" y="192454"/>
                </a:lnTo>
                <a:lnTo>
                  <a:pt x="28204" y="232591"/>
                </a:lnTo>
                <a:lnTo>
                  <a:pt x="59852" y="264242"/>
                </a:lnTo>
                <a:lnTo>
                  <a:pt x="99990" y="284999"/>
                </a:lnTo>
                <a:lnTo>
                  <a:pt x="146215" y="292454"/>
                </a:lnTo>
                <a:lnTo>
                  <a:pt x="192432" y="284999"/>
                </a:lnTo>
                <a:lnTo>
                  <a:pt x="232575" y="264242"/>
                </a:lnTo>
                <a:lnTo>
                  <a:pt x="264234" y="232591"/>
                </a:lnTo>
                <a:lnTo>
                  <a:pt x="284997" y="192454"/>
                </a:lnTo>
                <a:lnTo>
                  <a:pt x="292454" y="146239"/>
                </a:lnTo>
                <a:lnTo>
                  <a:pt x="284997" y="100021"/>
                </a:lnTo>
                <a:lnTo>
                  <a:pt x="264234" y="59878"/>
                </a:lnTo>
                <a:lnTo>
                  <a:pt x="232575" y="28219"/>
                </a:lnTo>
                <a:lnTo>
                  <a:pt x="192432" y="7456"/>
                </a:lnTo>
                <a:lnTo>
                  <a:pt x="146215" y="0"/>
                </a:lnTo>
                <a:close/>
              </a:path>
            </a:pathLst>
          </a:custGeom>
          <a:solidFill>
            <a:srgbClr val="003E6A"/>
          </a:solidFill>
        </p:spPr>
        <p:txBody>
          <a:bodyPr wrap="square" lIns="0" tIns="0" rIns="0" bIns="0" rtlCol="0"/>
          <a:lstStyle/>
          <a:p>
            <a:endParaRPr/>
          </a:p>
        </p:txBody>
      </p:sp>
      <p:sp>
        <p:nvSpPr>
          <p:cNvPr id="13" name="object 50">
            <a:extLst>
              <a:ext uri="{FF2B5EF4-FFF2-40B4-BE49-F238E27FC236}">
                <a16:creationId xmlns:a16="http://schemas.microsoft.com/office/drawing/2014/main" id="{CC617BDB-1D67-4013-9E2F-7534FDD4A860}"/>
              </a:ext>
            </a:extLst>
          </p:cNvPr>
          <p:cNvSpPr txBox="1"/>
          <p:nvPr/>
        </p:nvSpPr>
        <p:spPr>
          <a:xfrm>
            <a:off x="979163" y="5021895"/>
            <a:ext cx="147955" cy="382156"/>
          </a:xfrm>
          <a:prstGeom prst="rect">
            <a:avLst/>
          </a:prstGeom>
        </p:spPr>
        <p:txBody>
          <a:bodyPr vert="horz" wrap="square" lIns="0" tIns="12700" rIns="0" bIns="0" rtlCol="0" anchor="t">
            <a:spAutoFit/>
          </a:bodyPr>
          <a:lstStyle/>
          <a:p>
            <a:pPr marL="38100" algn="ctr">
              <a:lnSpc>
                <a:spcPct val="100000"/>
              </a:lnSpc>
              <a:spcBef>
                <a:spcPts val="100"/>
              </a:spcBef>
            </a:pPr>
            <a:r>
              <a:rPr lang="en-US" sz="2400" dirty="0">
                <a:solidFill>
                  <a:srgbClr val="FFFFFF"/>
                </a:solidFill>
                <a:latin typeface="Sofia Pro Medium"/>
              </a:rPr>
              <a:t>4</a:t>
            </a:r>
            <a:endParaRPr lang="en-US" dirty="0"/>
          </a:p>
        </p:txBody>
      </p:sp>
      <p:sp>
        <p:nvSpPr>
          <p:cNvPr id="15" name="object 55">
            <a:extLst>
              <a:ext uri="{FF2B5EF4-FFF2-40B4-BE49-F238E27FC236}">
                <a16:creationId xmlns:a16="http://schemas.microsoft.com/office/drawing/2014/main" id="{F4F0042A-87E8-4257-B0C7-7E22C7058F74}"/>
              </a:ext>
            </a:extLst>
          </p:cNvPr>
          <p:cNvSpPr txBox="1"/>
          <p:nvPr/>
        </p:nvSpPr>
        <p:spPr>
          <a:xfrm>
            <a:off x="1322615" y="4919379"/>
            <a:ext cx="9986470" cy="1231106"/>
          </a:xfrm>
          <a:prstGeom prst="rect">
            <a:avLst/>
          </a:prstGeom>
        </p:spPr>
        <p:txBody>
          <a:bodyPr vert="horz" wrap="square" lIns="0" tIns="71120" rIns="0" bIns="0" rtlCol="0" anchor="t">
            <a:spAutoFit/>
          </a:bodyPr>
          <a:lstStyle/>
          <a:p>
            <a:pPr marL="34925">
              <a:spcBef>
                <a:spcPts val="560"/>
              </a:spcBef>
            </a:pPr>
            <a:r>
              <a:rPr lang="en-US" sz="2400" spc="5" dirty="0">
                <a:solidFill>
                  <a:srgbClr val="003E6A"/>
                </a:solidFill>
                <a:latin typeface="Sofia Pro Bold"/>
              </a:rPr>
              <a:t>Schedule an Appointment with your Doctor</a:t>
            </a:r>
            <a:endParaRPr lang="en-US" dirty="0"/>
          </a:p>
          <a:p>
            <a:pPr marL="285750" marR="5080" indent="-285750">
              <a:spcBef>
                <a:spcPts val="234"/>
              </a:spcBef>
              <a:buFont typeface="Arial" panose="020B0604020202020204" pitchFamily="34" charset="0"/>
              <a:buChar char="•"/>
            </a:pPr>
            <a:r>
              <a:rPr lang="en-US" sz="1600" dirty="0">
                <a:solidFill>
                  <a:srgbClr val="003E6A"/>
                </a:solidFill>
                <a:latin typeface="Sofia Pro Light"/>
              </a:rPr>
              <a:t>If you already have a primary care physician, this is a good time to schedule your annual wellness checkup and get up to date on any routine care you may need.</a:t>
            </a:r>
          </a:p>
          <a:p>
            <a:pPr marL="285750" marR="5080" indent="-285750">
              <a:spcBef>
                <a:spcPts val="234"/>
              </a:spcBef>
              <a:buFont typeface="Arial" panose="020B0604020202020204" pitchFamily="34" charset="0"/>
              <a:buChar char="•"/>
            </a:pPr>
            <a:r>
              <a:rPr lang="en-US" sz="1600" dirty="0">
                <a:solidFill>
                  <a:srgbClr val="003E6A"/>
                </a:solidFill>
                <a:latin typeface="Sofia Pro Light"/>
              </a:rPr>
              <a:t>If you are selecting a new primary care physician schedule an appointment to get to know your doctor!</a:t>
            </a:r>
            <a:endParaRPr lang="en-US" dirty="0"/>
          </a:p>
        </p:txBody>
      </p:sp>
      <p:pic>
        <p:nvPicPr>
          <p:cNvPr id="5" name="Audio 4">
            <a:hlinkClick r:id="" action="ppaction://media"/>
            <a:extLst>
              <a:ext uri="{FF2B5EF4-FFF2-40B4-BE49-F238E27FC236}">
                <a16:creationId xmlns:a16="http://schemas.microsoft.com/office/drawing/2014/main" id="{B41DEFA5-C6BE-40FB-A181-A3E01FD7FE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84094416"/>
      </p:ext>
    </p:extLst>
  </p:cSld>
  <p:clrMapOvr>
    <a:masterClrMapping/>
  </p:clrMapOvr>
  <mc:AlternateContent xmlns:mc="http://schemas.openxmlformats.org/markup-compatibility/2006" xmlns:p14="http://schemas.microsoft.com/office/powerpoint/2010/main">
    <mc:Choice Requires="p14">
      <p:transition p14:dur="250" advTm="70408">
        <p:fade/>
      </p:transition>
    </mc:Choice>
    <mc:Fallback xmlns="">
      <p:transition advTm="704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itle Slides">
  <a:themeElements>
    <a:clrScheme name="Canopy Palette ">
      <a:dk1>
        <a:srgbClr val="000000"/>
      </a:dk1>
      <a:lt1>
        <a:srgbClr val="FFFFFF"/>
      </a:lt1>
      <a:dk2>
        <a:srgbClr val="003B70"/>
      </a:dk2>
      <a:lt2>
        <a:srgbClr val="00A3E1"/>
      </a:lt2>
      <a:accent1>
        <a:srgbClr val="4472C4"/>
      </a:accent1>
      <a:accent2>
        <a:srgbClr val="6637B6"/>
      </a:accent2>
      <a:accent3>
        <a:srgbClr val="D439B5"/>
      </a:accent3>
      <a:accent4>
        <a:srgbClr val="CFCFCE"/>
      </a:accent4>
      <a:accent5>
        <a:srgbClr val="002C45"/>
      </a:accent5>
      <a:accent6>
        <a:srgbClr val="6637B6"/>
      </a:accent6>
      <a:hlink>
        <a:srgbClr val="00A3E1"/>
      </a:hlink>
      <a:folHlink>
        <a:srgbClr val="D439B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B2121C0B413240A80DA66921E52342" ma:contentTypeVersion="15" ma:contentTypeDescription="Create a new document." ma:contentTypeScope="" ma:versionID="9589101f566ae0350c50173db861b353">
  <xsd:schema xmlns:xsd="http://www.w3.org/2001/XMLSchema" xmlns:xs="http://www.w3.org/2001/XMLSchema" xmlns:p="http://schemas.microsoft.com/office/2006/metadata/properties" xmlns:ns1="http://schemas.microsoft.com/sharepoint/v3" xmlns:ns3="8f835917-329c-4608-a72b-a0af89035204" xmlns:ns4="e3930d76-fe54-4954-8dcf-5169ca4523e1" targetNamespace="http://schemas.microsoft.com/office/2006/metadata/properties" ma:root="true" ma:fieldsID="3f940bc468526433abfde3399bc7adbc" ns1:_="" ns3:_="" ns4:_="">
    <xsd:import namespace="http://schemas.microsoft.com/sharepoint/v3"/>
    <xsd:import namespace="8f835917-329c-4608-a72b-a0af89035204"/>
    <xsd:import namespace="e3930d76-fe54-4954-8dcf-5169ca4523e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35917-329c-4608-a72b-a0af890352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930d76-fe54-4954-8dcf-5169ca4523e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0C1EED-F681-46E2-A147-EF96BB22808D}">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518D9E9-9E51-4880-81C0-15E52488C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835917-329c-4608-a72b-a0af89035204"/>
    <ds:schemaRef ds:uri="e3930d76-fe54-4954-8dcf-5169ca452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1219FC-67B9-4F69-B5A9-7A1270D755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1764</TotalTime>
  <Words>666</Words>
  <Application>Microsoft Office PowerPoint</Application>
  <PresentationFormat>Widescreen</PresentationFormat>
  <Paragraphs>82</Paragraphs>
  <Slides>8</Slides>
  <Notes>0</Notes>
  <HiddenSlides>0</HiddenSlides>
  <MMClips>8</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Calibri</vt:lpstr>
      <vt:lpstr>Century Gothic</vt:lpstr>
      <vt:lpstr>Courier New</vt:lpstr>
      <vt:lpstr>Sofia Pro</vt:lpstr>
      <vt:lpstr>Sofia Pro Black</vt:lpstr>
      <vt:lpstr>Sofia Pro Bold</vt:lpstr>
      <vt:lpstr>Sofia Pro Light</vt:lpstr>
      <vt:lpstr>Sofia Pro Medium</vt:lpstr>
      <vt:lpstr>Sofia Pro Regular</vt:lpstr>
      <vt:lpstr>Sofia Pro Semi Bold</vt:lpstr>
      <vt:lpstr>Times New Roman</vt:lpstr>
      <vt:lpstr>Title Slides</vt:lpstr>
      <vt:lpstr>Canopy Health</vt:lpstr>
      <vt:lpstr>PowerPoint Presentation</vt:lpstr>
      <vt:lpstr>Do you already have a Canopy Health Provider?</vt:lpstr>
      <vt:lpstr>How to find a Canopy Health Provider?</vt:lpstr>
      <vt:lpstr>PowerPoint Presentation</vt:lpstr>
      <vt:lpstr>PowerPoint Presentation</vt:lpstr>
      <vt:lpstr>PowerPoint Presentation</vt:lpstr>
      <vt:lpstr>Canopy Health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Canopy Health Overview</dc:title>
  <dc:creator>Denise Vance-Rodrigues</dc:creator>
  <cp:lastModifiedBy>Jane Newton</cp:lastModifiedBy>
  <cp:revision>69</cp:revision>
  <dcterms:created xsi:type="dcterms:W3CDTF">2020-06-03T20:20:26Z</dcterms:created>
  <dcterms:modified xsi:type="dcterms:W3CDTF">2020-10-15T14:49:14Z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0x01010038B2121C0B413240A80DA66921E52342</vt:lpwstr>
  </property>
</Properties>
</file>